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79"/>
  </p:notesMasterIdLst>
  <p:handoutMasterIdLst>
    <p:handoutMasterId r:id="rId80"/>
  </p:handoutMasterIdLst>
  <p:sldIdLst>
    <p:sldId id="284" r:id="rId2"/>
    <p:sldId id="311" r:id="rId3"/>
    <p:sldId id="509" r:id="rId4"/>
    <p:sldId id="510" r:id="rId5"/>
    <p:sldId id="298" r:id="rId6"/>
    <p:sldId id="312" r:id="rId7"/>
    <p:sldId id="286" r:id="rId8"/>
    <p:sldId id="292" r:id="rId9"/>
    <p:sldId id="316" r:id="rId10"/>
    <p:sldId id="293" r:id="rId11"/>
    <p:sldId id="294" r:id="rId12"/>
    <p:sldId id="305" r:id="rId13"/>
    <p:sldId id="308" r:id="rId14"/>
    <p:sldId id="296" r:id="rId15"/>
    <p:sldId id="307" r:id="rId16"/>
    <p:sldId id="306" r:id="rId17"/>
    <p:sldId id="313" r:id="rId18"/>
    <p:sldId id="301" r:id="rId19"/>
    <p:sldId id="300" r:id="rId20"/>
    <p:sldId id="299" r:id="rId21"/>
    <p:sldId id="310" r:id="rId22"/>
    <p:sldId id="315" r:id="rId23"/>
    <p:sldId id="309" r:id="rId24"/>
    <p:sldId id="418" r:id="rId25"/>
    <p:sldId id="836" r:id="rId26"/>
    <p:sldId id="422" r:id="rId27"/>
    <p:sldId id="829" r:id="rId28"/>
    <p:sldId id="826" r:id="rId29"/>
    <p:sldId id="827" r:id="rId30"/>
    <p:sldId id="828" r:id="rId31"/>
    <p:sldId id="832" r:id="rId32"/>
    <p:sldId id="420" r:id="rId33"/>
    <p:sldId id="822" r:id="rId34"/>
    <p:sldId id="419" r:id="rId35"/>
    <p:sldId id="404" r:id="rId36"/>
    <p:sldId id="423" r:id="rId37"/>
    <p:sldId id="823" r:id="rId38"/>
    <p:sldId id="824" r:id="rId39"/>
    <p:sldId id="825" r:id="rId40"/>
    <p:sldId id="405" r:id="rId41"/>
    <p:sldId id="830" r:id="rId42"/>
    <p:sldId id="835" r:id="rId43"/>
    <p:sldId id="839" r:id="rId44"/>
    <p:sldId id="841" r:id="rId45"/>
    <p:sldId id="838" r:id="rId46"/>
    <p:sldId id="843" r:id="rId47"/>
    <p:sldId id="333" r:id="rId48"/>
    <p:sldId id="334" r:id="rId49"/>
    <p:sldId id="336" r:id="rId50"/>
    <p:sldId id="337" r:id="rId51"/>
    <p:sldId id="842" r:id="rId52"/>
    <p:sldId id="844" r:id="rId53"/>
    <p:sldId id="414" r:id="rId54"/>
    <p:sldId id="845" r:id="rId55"/>
    <p:sldId id="846" r:id="rId56"/>
    <p:sldId id="290" r:id="rId57"/>
    <p:sldId id="847" r:id="rId58"/>
    <p:sldId id="295" r:id="rId59"/>
    <p:sldId id="848" r:id="rId60"/>
    <p:sldId id="402" r:id="rId61"/>
    <p:sldId id="403" r:id="rId62"/>
    <p:sldId id="849" r:id="rId63"/>
    <p:sldId id="850" r:id="rId64"/>
    <p:sldId id="406" r:id="rId65"/>
    <p:sldId id="407" r:id="rId66"/>
    <p:sldId id="408" r:id="rId67"/>
    <p:sldId id="409" r:id="rId68"/>
    <p:sldId id="410" r:id="rId69"/>
    <p:sldId id="416" r:id="rId70"/>
    <p:sldId id="411" r:id="rId71"/>
    <p:sldId id="412" r:id="rId72"/>
    <p:sldId id="413" r:id="rId73"/>
    <p:sldId id="417" r:id="rId74"/>
    <p:sldId id="851" r:id="rId75"/>
    <p:sldId id="415" r:id="rId76"/>
    <p:sldId id="260" r:id="rId77"/>
    <p:sldId id="261"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C5D9C"/>
    <a:srgbClr val="23A3FF"/>
    <a:srgbClr val="C30D3E"/>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1" autoAdjust="0"/>
    <p:restoredTop sz="81663" autoAdjust="0"/>
  </p:normalViewPr>
  <p:slideViewPr>
    <p:cSldViewPr snapToGrid="0">
      <p:cViewPr varScale="1">
        <p:scale>
          <a:sx n="78" d="100"/>
          <a:sy n="78" d="100"/>
        </p:scale>
        <p:origin x="157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6/7/19</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6/7/19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st-effectiveness_analysi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Multiple-criteria_decision_analysi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a:t>
            </a:fld>
            <a:endParaRPr lang="en-US" dirty="0"/>
          </a:p>
        </p:txBody>
      </p:sp>
    </p:spTree>
    <p:extLst>
      <p:ext uri="{BB962C8B-B14F-4D97-AF65-F5344CB8AC3E}">
        <p14:creationId xmlns:p14="http://schemas.microsoft.com/office/powerpoint/2010/main" val="3822183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48133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135902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13</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hesim</a:t>
            </a:r>
            <a:r>
              <a:rPr lang="en-US" sz="1200" b="0" i="0" kern="1200" dirty="0">
                <a:solidFill>
                  <a:schemeClr val="tx1"/>
                </a:solidFill>
                <a:effectLst/>
                <a:latin typeface="Helvetica"/>
                <a:ea typeface="+mn-ea"/>
                <a:cs typeface="+mn-cs"/>
              </a:rPr>
              <a:t> is an R package for health-economic simulation modeling that is naturally integrated with statistical modeling and provides support for decision analysis. An economic model is constructed by combining statistical models for disease progression, costs, and utilities. As shown in the figure, a typical analysis proceeds in a 3-step process as follows:</a:t>
            </a:r>
          </a:p>
          <a:p>
            <a:endParaRPr lang="en-US" sz="1200" b="0" i="0" kern="1200" dirty="0">
              <a:solidFill>
                <a:schemeClr val="tx1"/>
              </a:solidFill>
              <a:effectLst/>
              <a:latin typeface="Helvetica"/>
              <a:ea typeface="+mn-ea"/>
              <a:cs typeface="+mn-cs"/>
            </a:endParaRPr>
          </a:p>
          <a:p>
            <a:r>
              <a:rPr lang="en-US" sz="1200" b="1" i="0" kern="1200" dirty="0">
                <a:solidFill>
                  <a:schemeClr val="tx1"/>
                </a:solidFill>
                <a:effectLst/>
                <a:latin typeface="Helvetica"/>
                <a:ea typeface="+mn-ea"/>
                <a:cs typeface="+mn-cs"/>
              </a:rPr>
              <a:t>Parameterization</a:t>
            </a:r>
            <a:r>
              <a:rPr lang="en-US" sz="1200" b="0" i="0" kern="1200" dirty="0">
                <a:solidFill>
                  <a:schemeClr val="tx1"/>
                </a:solidFill>
                <a:effectLst/>
                <a:latin typeface="Helvetica"/>
                <a:ea typeface="+mn-ea"/>
                <a:cs typeface="+mn-cs"/>
              </a:rPr>
              <a:t>: An economic model is parameterized by estimating statistical models for disease progression, costs, and utilities using “estimation” datasets, such as extracted data from published studies for a meta-analysis or multi-state survival data from a clinical trial.</a:t>
            </a:r>
          </a:p>
          <a:p>
            <a:r>
              <a:rPr lang="en-US" sz="1200" b="1" i="0" kern="1200" dirty="0">
                <a:solidFill>
                  <a:schemeClr val="tx1"/>
                </a:solidFill>
                <a:effectLst/>
                <a:latin typeface="Helvetica"/>
                <a:ea typeface="+mn-ea"/>
                <a:cs typeface="+mn-cs"/>
              </a:rPr>
              <a:t>Simulation</a:t>
            </a:r>
            <a:r>
              <a:rPr lang="en-US" sz="1200" b="0" i="0" kern="1200" dirty="0">
                <a:solidFill>
                  <a:schemeClr val="tx1"/>
                </a:solidFill>
                <a:effectLst/>
                <a:latin typeface="Helvetica"/>
                <a:ea typeface="+mn-ea"/>
                <a:cs typeface="+mn-cs"/>
              </a:rPr>
              <a:t>: The statistical models estimated in Step 1 are combined to construct an economic model. For a given model structure, disease progression, QALYs, and costs are simulated from “input data”, based on the target population and treatment strategies of interest.</a:t>
            </a:r>
          </a:p>
          <a:p>
            <a:r>
              <a:rPr lang="en-US" sz="1200" b="1" i="0" kern="1200" dirty="0">
                <a:solidFill>
                  <a:schemeClr val="tx1"/>
                </a:solidFill>
                <a:effectLst/>
                <a:latin typeface="Helvetica"/>
                <a:ea typeface="+mn-ea"/>
                <a:cs typeface="+mn-cs"/>
              </a:rPr>
              <a:t>Decision analysis</a:t>
            </a:r>
            <a:r>
              <a:rPr lang="en-US" sz="1200" b="0" i="0" kern="1200" dirty="0">
                <a:solidFill>
                  <a:schemeClr val="tx1"/>
                </a:solidFill>
                <a:effectLst/>
                <a:latin typeface="Helvetica"/>
                <a:ea typeface="+mn-ea"/>
                <a:cs typeface="+mn-cs"/>
              </a:rPr>
              <a:t>: Simulated outcomes from Step 2 are used to perform decision analysis using approaches such as </a:t>
            </a:r>
            <a:r>
              <a:rPr lang="en-US" sz="1200" b="0" i="0" u="none" strike="noStrike" kern="1200" dirty="0">
                <a:solidFill>
                  <a:schemeClr val="tx1"/>
                </a:solidFill>
                <a:effectLst/>
                <a:latin typeface="Helvetica"/>
                <a:ea typeface="+mn-ea"/>
                <a:cs typeface="+mn-cs"/>
                <a:hlinkClick r:id="rId3"/>
              </a:rPr>
              <a:t>cost-effectiveness analysis (CEA)</a:t>
            </a:r>
            <a:r>
              <a:rPr lang="en-US" sz="1200" b="0" i="0" kern="1200" dirty="0">
                <a:solidFill>
                  <a:schemeClr val="tx1"/>
                </a:solidFill>
                <a:effectLst/>
                <a:latin typeface="Helvetica"/>
                <a:ea typeface="+mn-ea"/>
                <a:cs typeface="+mn-cs"/>
              </a:rPr>
              <a:t> and </a:t>
            </a:r>
            <a:r>
              <a:rPr lang="en-US" sz="1200" b="0" i="0" u="none" strike="noStrike" kern="1200" dirty="0">
                <a:solidFill>
                  <a:schemeClr val="tx1"/>
                </a:solidFill>
                <a:effectLst/>
                <a:latin typeface="Helvetica"/>
                <a:ea typeface="+mn-ea"/>
                <a:cs typeface="+mn-cs"/>
                <a:hlinkClick r:id="rId4"/>
              </a:rPr>
              <a:t>multi-criteria decision analysis (MCDA)</a:t>
            </a:r>
            <a:r>
              <a:rPr lang="en-US" sz="1200" b="0" i="0" kern="1200" dirty="0">
                <a:solidFill>
                  <a:schemeClr val="tx1"/>
                </a:solidFill>
                <a:effectLst/>
                <a:latin typeface="Helvetica"/>
                <a:ea typeface="+mn-ea"/>
                <a:cs typeface="+mn-cs"/>
              </a:rPr>
              <a:t>.</a:t>
            </a:r>
          </a:p>
          <a:p>
            <a:r>
              <a:rPr lang="en-US" sz="1200" b="0" i="0" kern="1200" dirty="0">
                <a:solidFill>
                  <a:schemeClr val="tx1"/>
                </a:solidFill>
                <a:effectLst/>
                <a:latin typeface="Helvetica"/>
                <a:ea typeface="+mn-ea"/>
                <a:cs typeface="+mn-cs"/>
              </a:rPr>
              <a:t>The entire analysis is inherently Bayesian, as uncertainty in the parameters from the statistical models is propagated throughout the economic model and decision analysis with probabilistic sensitivity analysis (PSA). Furthermore, since the statistical and economic models are integrated, patient heterogeneity can be easily introduced with patient level covariates.</a:t>
            </a:r>
          </a:p>
          <a:p>
            <a:br>
              <a:rPr lang="en-US" dirty="0"/>
            </a:b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092171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20914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972110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19</a:t>
            </a:fld>
            <a:endParaRPr lang="en-US" dirty="0"/>
          </a:p>
        </p:txBody>
      </p:sp>
    </p:spTree>
    <p:extLst>
      <p:ext uri="{BB962C8B-B14F-4D97-AF65-F5344CB8AC3E}">
        <p14:creationId xmlns:p14="http://schemas.microsoft.com/office/powerpoint/2010/main" val="1284037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1619250" y="1714500"/>
          <a:ext cx="10763250" cy="8572500"/>
          <a:chOff x="1619250" y="1714500"/>
          <a:chExt cx="10763250" cy="8572500"/>
        </a:xfrm>
      </p:grpSpPr>
      <p:sp>
        <p:nvSpPr>
          <p:cNvPr id="2" name="Slide Image Placeholder 1"/>
          <p:cNvSpPr>
            <a:spLocks noGrp="1" noRot="1" noChangeAspect="1"/>
          </p:cNvSpPr>
          <p:nvPr>
            <p:ph type="sldImg"/>
          </p:nvPr>
        </p:nvSpPr>
        <p:spPr>
          <a:xfrm>
            <a:off x="0" y="0"/>
            <a:ext cx="5381625" cy="4286250"/>
          </a:xfrm>
          <a:prstGeom prst="rect">
            <a:avLst/>
          </a:prstGeom>
          <a:noFill/>
          <a:ln w="12700">
            <a:solidFill>
              <a:prstClr val="black"/>
            </a:solidFill>
          </a:ln>
        </p:spPr>
      </p:sp>
      <p:sp>
        <p:nvSpPr>
          <p:cNvPr id="3" name="Notes Placeholder"/>
          <p:cNvSpPr>
            <a:spLocks noGrp="1"/>
          </p:cNvSpPr>
          <p:nvPr>
            <p:ph type="body" idx="1"/>
          </p:nvPr>
        </p:nvSpPr>
        <p:spPr>
          <a:xfrm>
            <a:off x="1619250" y="6000750"/>
            <a:ext cx="5486400" cy="3600450"/>
          </a:xfrm>
          <a:prstGeom prst="rect">
            <a:avLst/>
          </a:prstGeom>
        </p:spPr>
        <p:txBody>
          <a:bodyPr/>
          <a:lstStyle/>
          <a:p>
            <a:pPr marL="0" marR="0" lvl="0" indent="0" algn="l" fontAlgn="base">
              <a:lnSpc>
                <a:spcPct val="100000"/>
              </a:lnSpc>
            </a:pPr>
            <a:endParaRPr/>
          </a:p>
          <a:p>
            <a:pPr marL="0" marR="0" lvl="0" indent="0" algn="l" fontAlgn="base">
              <a:lnSpc>
                <a:spcPct val="100000"/>
              </a:lnSpc>
            </a:pPr>
            <a:r>
              <a:rPr lang="en-US" sz="1000" u="none" spc="0">
                <a:solidFill>
                  <a:srgbClr val="000000">
                    <a:alpha val="100000"/>
                  </a:srgbClr>
                </a:solidFill>
                <a:latin typeface="Calibri"/>
              </a:rPr>
              <a:t>This is a live content slide. When playing this presentation as a slideshow, this slide will be where live content appears. Please leave the following Slide Code tag in place: &lt;cnf&gt;QZNRTGP8ZWM8DASC&lt;/cnf&gt;</a:t>
            </a:r>
          </a:p>
        </p:txBody>
      </p:sp>
    </p:spTree>
    <p:extLst>
      <p:ext uri="{BB962C8B-B14F-4D97-AF65-F5344CB8AC3E}">
        <p14:creationId xmlns:p14="http://schemas.microsoft.com/office/powerpoint/2010/main" val="1401949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20</a:t>
            </a:fld>
            <a:endParaRPr lang="en-US" dirty="0"/>
          </a:p>
        </p:txBody>
      </p:sp>
    </p:spTree>
    <p:extLst>
      <p:ext uri="{BB962C8B-B14F-4D97-AF65-F5344CB8AC3E}">
        <p14:creationId xmlns:p14="http://schemas.microsoft.com/office/powerpoint/2010/main" val="384470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21</a:t>
            </a:fld>
            <a:endParaRPr lang="en-US" dirty="0"/>
          </a:p>
        </p:txBody>
      </p:sp>
    </p:spTree>
    <p:extLst>
      <p:ext uri="{BB962C8B-B14F-4D97-AF65-F5344CB8AC3E}">
        <p14:creationId xmlns:p14="http://schemas.microsoft.com/office/powerpoint/2010/main" val="3400295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22</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11D6-D74C-49B2-9F82-6CD2F0897802}" type="slidenum">
              <a:rPr lang="en-US" smtClean="0"/>
              <a:t>46</a:t>
            </a:fld>
            <a:endParaRPr lang="en-US"/>
          </a:p>
        </p:txBody>
      </p:sp>
    </p:spTree>
    <p:extLst>
      <p:ext uri="{BB962C8B-B14F-4D97-AF65-F5344CB8AC3E}">
        <p14:creationId xmlns:p14="http://schemas.microsoft.com/office/powerpoint/2010/main" val="273140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11D6-D74C-49B2-9F82-6CD2F0897802}" type="slidenum">
              <a:rPr lang="en-US" smtClean="0"/>
              <a:t>47</a:t>
            </a:fld>
            <a:endParaRPr lang="en-US"/>
          </a:p>
        </p:txBody>
      </p:sp>
    </p:spTree>
    <p:extLst>
      <p:ext uri="{BB962C8B-B14F-4D97-AF65-F5344CB8AC3E}">
        <p14:creationId xmlns:p14="http://schemas.microsoft.com/office/powerpoint/2010/main" val="51880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11D6-D74C-49B2-9F82-6CD2F0897802}" type="slidenum">
              <a:rPr lang="en-US" smtClean="0"/>
              <a:t>48</a:t>
            </a:fld>
            <a:endParaRPr lang="en-US"/>
          </a:p>
        </p:txBody>
      </p:sp>
    </p:spTree>
    <p:extLst>
      <p:ext uri="{BB962C8B-B14F-4D97-AF65-F5344CB8AC3E}">
        <p14:creationId xmlns:p14="http://schemas.microsoft.com/office/powerpoint/2010/main" val="2784976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11D6-D74C-49B2-9F82-6CD2F0897802}" type="slidenum">
              <a:rPr lang="en-US" smtClean="0"/>
              <a:t>49</a:t>
            </a:fld>
            <a:endParaRPr lang="en-US"/>
          </a:p>
        </p:txBody>
      </p:sp>
    </p:spTree>
    <p:extLst>
      <p:ext uri="{BB962C8B-B14F-4D97-AF65-F5344CB8AC3E}">
        <p14:creationId xmlns:p14="http://schemas.microsoft.com/office/powerpoint/2010/main" val="1288422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1619250" y="1714500"/>
          <a:ext cx="10763250" cy="8572500"/>
          <a:chOff x="1619250" y="1714500"/>
          <a:chExt cx="10763250" cy="8572500"/>
        </a:xfrm>
      </p:grpSpPr>
      <p:sp>
        <p:nvSpPr>
          <p:cNvPr id="2" name="Slide Image Placeholder 1"/>
          <p:cNvSpPr>
            <a:spLocks noGrp="1" noRot="1" noChangeAspect="1"/>
          </p:cNvSpPr>
          <p:nvPr>
            <p:ph type="sldImg"/>
          </p:nvPr>
        </p:nvSpPr>
        <p:spPr>
          <a:xfrm>
            <a:off x="-1119188" y="0"/>
            <a:ext cx="7620001" cy="4286250"/>
          </a:xfrm>
          <a:prstGeom prst="rect">
            <a:avLst/>
          </a:prstGeom>
          <a:noFill/>
          <a:ln w="12700">
            <a:solidFill>
              <a:prstClr val="black"/>
            </a:solidFill>
          </a:ln>
        </p:spPr>
      </p:sp>
      <p:sp>
        <p:nvSpPr>
          <p:cNvPr id="3" name="Notes Placeholder"/>
          <p:cNvSpPr>
            <a:spLocks noGrp="1"/>
          </p:cNvSpPr>
          <p:nvPr>
            <p:ph type="body" idx="1"/>
          </p:nvPr>
        </p:nvSpPr>
        <p:spPr>
          <a:xfrm>
            <a:off x="1619250" y="6000750"/>
            <a:ext cx="5486400" cy="3600450"/>
          </a:xfrm>
          <a:prstGeom prst="rect">
            <a:avLst/>
          </a:prstGeom>
        </p:spPr>
        <p:txBody>
          <a:bodyPr/>
          <a:lstStyle/>
          <a:p>
            <a:pPr marL="0" marR="0" lvl="0" indent="0" algn="l" fontAlgn="base">
              <a:lnSpc>
                <a:spcPct val="100000"/>
              </a:lnSpc>
            </a:pPr>
            <a:endParaRPr/>
          </a:p>
          <a:p>
            <a:pPr marL="0" marR="0" lvl="0" indent="0" algn="l" fontAlgn="base">
              <a:lnSpc>
                <a:spcPct val="100000"/>
              </a:lnSpc>
            </a:pPr>
            <a:r>
              <a:rPr lang="en-US" sz="1000" u="none" spc="0">
                <a:solidFill>
                  <a:srgbClr val="000000">
                    <a:alpha val="100000"/>
                  </a:srgbClr>
                </a:solidFill>
                <a:latin typeface="Calibri"/>
              </a:rPr>
              <a:t>This is a live content slide. When playing this presentation as a slideshow, this slide will be where live content appears. Please leave the following Slide Code tag in place: &lt;cnf&gt;DF1GGNBX6C8KPS74&lt;/cnf&gt;</a:t>
            </a:r>
          </a:p>
        </p:txBody>
      </p:sp>
    </p:spTree>
    <p:extLst>
      <p:ext uri="{BB962C8B-B14F-4D97-AF65-F5344CB8AC3E}">
        <p14:creationId xmlns:p14="http://schemas.microsoft.com/office/powerpoint/2010/main" val="3326785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1619250" y="1714500"/>
          <a:ext cx="10763250" cy="8572500"/>
          <a:chOff x="1619250" y="1714500"/>
          <a:chExt cx="10763250" cy="8572500"/>
        </a:xfrm>
      </p:grpSpPr>
      <p:sp>
        <p:nvSpPr>
          <p:cNvPr id="2" name="Slide Image Placeholder 1"/>
          <p:cNvSpPr>
            <a:spLocks noGrp="1" noRot="1" noChangeAspect="1"/>
          </p:cNvSpPr>
          <p:nvPr>
            <p:ph type="sldImg"/>
          </p:nvPr>
        </p:nvSpPr>
        <p:spPr>
          <a:xfrm>
            <a:off x="-1119188" y="0"/>
            <a:ext cx="7620001" cy="4286250"/>
          </a:xfrm>
          <a:prstGeom prst="rect">
            <a:avLst/>
          </a:prstGeom>
          <a:noFill/>
          <a:ln w="12700">
            <a:solidFill>
              <a:prstClr val="black"/>
            </a:solidFill>
          </a:ln>
        </p:spPr>
      </p:sp>
      <p:sp>
        <p:nvSpPr>
          <p:cNvPr id="3" name="Notes Placeholder"/>
          <p:cNvSpPr>
            <a:spLocks noGrp="1"/>
          </p:cNvSpPr>
          <p:nvPr>
            <p:ph type="body" idx="1"/>
          </p:nvPr>
        </p:nvSpPr>
        <p:spPr>
          <a:xfrm>
            <a:off x="1619250" y="6000750"/>
            <a:ext cx="5486400" cy="3600450"/>
          </a:xfrm>
          <a:prstGeom prst="rect">
            <a:avLst/>
          </a:prstGeom>
        </p:spPr>
        <p:txBody>
          <a:bodyPr/>
          <a:lstStyle/>
          <a:p>
            <a:pPr marL="0" marR="0" lvl="0" indent="0" algn="l" fontAlgn="base">
              <a:lnSpc>
                <a:spcPct val="100000"/>
              </a:lnSpc>
            </a:pPr>
            <a:endParaRPr/>
          </a:p>
          <a:p>
            <a:pPr marL="0" marR="0" lvl="0" indent="0" algn="l" fontAlgn="base">
              <a:lnSpc>
                <a:spcPct val="100000"/>
              </a:lnSpc>
            </a:pPr>
            <a:r>
              <a:rPr lang="en-US" sz="1000" u="none" spc="0">
                <a:solidFill>
                  <a:srgbClr val="000000">
                    <a:alpha val="100000"/>
                  </a:srgbClr>
                </a:solidFill>
                <a:latin typeface="Calibri"/>
              </a:rPr>
              <a:t>This is a live content slide. When playing this presentation as a slideshow, this slide will be where live content appears. Please leave the following Slide Code tag in place: &lt;cnf&gt;KJKQYGN1E2TEKTHP&lt;/cnf&gt;</a:t>
            </a:r>
          </a:p>
        </p:txBody>
      </p:sp>
    </p:spTree>
    <p:extLst>
      <p:ext uri="{BB962C8B-B14F-4D97-AF65-F5344CB8AC3E}">
        <p14:creationId xmlns:p14="http://schemas.microsoft.com/office/powerpoint/2010/main" val="22351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1619250" y="1714500"/>
          <a:ext cx="10763250" cy="8572500"/>
          <a:chOff x="1619250" y="1714500"/>
          <a:chExt cx="10763250" cy="8572500"/>
        </a:xfrm>
      </p:grpSpPr>
      <p:sp>
        <p:nvSpPr>
          <p:cNvPr id="2" name="Slide Image Placeholder 1"/>
          <p:cNvSpPr>
            <a:spLocks noGrp="1" noRot="1" noChangeAspect="1"/>
          </p:cNvSpPr>
          <p:nvPr>
            <p:ph type="sldImg"/>
          </p:nvPr>
        </p:nvSpPr>
        <p:spPr>
          <a:xfrm>
            <a:off x="0" y="0"/>
            <a:ext cx="5381625" cy="4286250"/>
          </a:xfrm>
          <a:prstGeom prst="rect">
            <a:avLst/>
          </a:prstGeom>
          <a:noFill/>
          <a:ln w="12700">
            <a:solidFill>
              <a:prstClr val="black"/>
            </a:solidFill>
          </a:ln>
        </p:spPr>
      </p:sp>
      <p:sp>
        <p:nvSpPr>
          <p:cNvPr id="3" name="Notes Placeholder"/>
          <p:cNvSpPr>
            <a:spLocks noGrp="1"/>
          </p:cNvSpPr>
          <p:nvPr>
            <p:ph type="body" idx="1"/>
          </p:nvPr>
        </p:nvSpPr>
        <p:spPr>
          <a:xfrm>
            <a:off x="1619250" y="6000750"/>
            <a:ext cx="5486400" cy="3600450"/>
          </a:xfrm>
          <a:prstGeom prst="rect">
            <a:avLst/>
          </a:prstGeom>
        </p:spPr>
        <p:txBody>
          <a:bodyPr/>
          <a:lstStyle/>
          <a:p>
            <a:pPr marL="0" marR="0" lvl="0" indent="0" algn="l" fontAlgn="base">
              <a:lnSpc>
                <a:spcPct val="100000"/>
              </a:lnSpc>
            </a:pPr>
            <a:endParaRPr/>
          </a:p>
          <a:p>
            <a:pPr marL="0" marR="0" lvl="0" indent="0" algn="l" fontAlgn="base">
              <a:lnSpc>
                <a:spcPct val="100000"/>
              </a:lnSpc>
            </a:pPr>
            <a:r>
              <a:rPr lang="en-US" sz="1000" u="none" spc="0">
                <a:solidFill>
                  <a:srgbClr val="000000">
                    <a:alpha val="100000"/>
                  </a:srgbClr>
                </a:solidFill>
                <a:latin typeface="Calibri"/>
              </a:rPr>
              <a:t>This is a live content slide. When playing this presentation as a slideshow, this slide will be where live content appears. Please leave the following Slide Code tag in place: &lt;cnf&gt;XE52AB3BY93EEFEW&lt;/cnf&gt;</a:t>
            </a:r>
          </a:p>
        </p:txBody>
      </p:sp>
    </p:spTree>
    <p:extLst>
      <p:ext uri="{BB962C8B-B14F-4D97-AF65-F5344CB8AC3E}">
        <p14:creationId xmlns:p14="http://schemas.microsoft.com/office/powerpoint/2010/main" val="3708267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4</a:t>
            </a:fld>
            <a:endParaRPr lang="en-US" dirty="0"/>
          </a:p>
        </p:txBody>
      </p:sp>
    </p:spTree>
    <p:extLst>
      <p:ext uri="{BB962C8B-B14F-4D97-AF65-F5344CB8AC3E}">
        <p14:creationId xmlns:p14="http://schemas.microsoft.com/office/powerpoint/2010/main" val="3075862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414658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2286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PX_CMY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9530" y="4543787"/>
            <a:ext cx="1549543" cy="429127"/>
          </a:xfrm>
          <a:prstGeom prst="rect">
            <a:avLst/>
          </a:prstGeom>
        </p:spPr>
      </p:pic>
      <p:sp>
        <p:nvSpPr>
          <p:cNvPr id="9" name="Title 8"/>
          <p:cNvSpPr>
            <a:spLocks noGrp="1"/>
          </p:cNvSpPr>
          <p:nvPr>
            <p:ph type="title"/>
          </p:nvPr>
        </p:nvSpPr>
        <p:spPr>
          <a:xfrm>
            <a:off x="457200" y="1669143"/>
            <a:ext cx="7616825" cy="1143000"/>
          </a:xfrm>
        </p:spPr>
        <p:txBody>
          <a:bodyPr anchor="b">
            <a:normAutofit/>
          </a:bodyPr>
          <a:lstStyle>
            <a:lvl1pPr>
              <a:defRPr lang="en-US" sz="2800" b="0"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pic>
        <p:nvPicPr>
          <p:cNvPr id="8" name="Picture 7">
            <a:extLst>
              <a:ext uri="{FF2B5EF4-FFF2-40B4-BE49-F238E27FC236}">
                <a16:creationId xmlns:a16="http://schemas.microsoft.com/office/drawing/2014/main" id="{5795A9C1-EE56-AB4D-8714-A5BD3C6D7C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10" y="4481713"/>
            <a:ext cx="2305318" cy="553277"/>
          </a:xfrm>
          <a:prstGeom prst="rect">
            <a:avLst/>
          </a:prstGeom>
        </p:spPr>
      </p:pic>
      <p:pic>
        <p:nvPicPr>
          <p:cNvPr id="2" name="Picture 1">
            <a:extLst>
              <a:ext uri="{FF2B5EF4-FFF2-40B4-BE49-F238E27FC236}">
                <a16:creationId xmlns:a16="http://schemas.microsoft.com/office/drawing/2014/main" id="{8454A3FF-1343-114F-A326-4CE5E34E51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667071" y="4499556"/>
            <a:ext cx="2476929" cy="643943"/>
          </a:xfrm>
          <a:prstGeom prst="rect">
            <a:avLst/>
          </a:prstGeom>
        </p:spPr>
      </p:pic>
    </p:spTree>
    <p:extLst>
      <p:ext uri="{BB962C8B-B14F-4D97-AF65-F5344CB8AC3E}">
        <p14:creationId xmlns:p14="http://schemas.microsoft.com/office/powerpoint/2010/main" val="2801347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59964"/>
          </a:xfrm>
        </p:spPr>
        <p:txBody>
          <a:bodyPr anchor="b">
            <a:normAutofit/>
          </a:bodyPr>
          <a:lstStyle>
            <a:lvl1pPr algn="l">
              <a:defRPr sz="2250" b="1">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109981"/>
            <a:ext cx="8229600" cy="3484642"/>
          </a:xfrm>
        </p:spPr>
        <p:txBody>
          <a:bodyPr>
            <a:normAutofit/>
          </a:bodyPr>
          <a:lstStyle>
            <a:lvl1pPr marL="172641" indent="-172641">
              <a:buClr>
                <a:schemeClr val="accent1"/>
              </a:buClr>
              <a:buFont typeface="Wingdings" charset="2"/>
              <a:buChar char="§"/>
              <a:defRPr sz="1650">
                <a:latin typeface="Arial"/>
                <a:cs typeface="Arial"/>
              </a:defRPr>
            </a:lvl1pPr>
            <a:lvl2pPr marL="346472" indent="-173831">
              <a:buClr>
                <a:schemeClr val="accent1"/>
              </a:buClr>
              <a:defRPr sz="1350">
                <a:latin typeface="Arial"/>
                <a:cs typeface="Arial"/>
              </a:defRPr>
            </a:lvl2pPr>
            <a:lvl3pPr marL="472679" indent="-126206">
              <a:buClr>
                <a:schemeClr val="accent1"/>
              </a:buClr>
              <a:defRPr sz="1350">
                <a:latin typeface="Arial"/>
                <a:cs typeface="Arial"/>
              </a:defRPr>
            </a:lvl3pPr>
            <a:lvl4pPr marL="597694" indent="-125016">
              <a:buClr>
                <a:schemeClr val="accent1"/>
              </a:buClr>
              <a:tabLst/>
              <a:defRPr sz="1350">
                <a:latin typeface="Arial"/>
                <a:cs typeface="Arial"/>
              </a:defRPr>
            </a:lvl4pPr>
            <a:lvl5pPr marL="732235" indent="-134541">
              <a:buClr>
                <a:schemeClr val="accent1"/>
              </a:buClr>
              <a:defRPr sz="135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710004" y="4766328"/>
            <a:ext cx="2133600" cy="273844"/>
          </a:xfrm>
        </p:spPr>
        <p:txBody>
          <a:bodyPr/>
          <a:lstStyle>
            <a:lvl1pPr>
              <a:defRPr sz="750">
                <a:solidFill>
                  <a:schemeClr val="accent3"/>
                </a:solidFill>
                <a:latin typeface="Arial"/>
                <a:cs typeface="Arial"/>
              </a:defRPr>
            </a:lvl1pPr>
          </a:lstStyle>
          <a:p>
            <a:fld id="{A3EFA86B-DDA6-464D-9DCB-23377CD05E13}" type="slidenum">
              <a:rPr lang="en-US" smtClean="0"/>
              <a:pPr/>
              <a:t>‹#›</a:t>
            </a:fld>
            <a:endParaRPr lang="en-US" dirty="0"/>
          </a:p>
        </p:txBody>
      </p:sp>
    </p:spTree>
    <p:extLst>
      <p:ext uri="{BB962C8B-B14F-4D97-AF65-F5344CB8AC3E}">
        <p14:creationId xmlns:p14="http://schemas.microsoft.com/office/powerpoint/2010/main" val="2802709478"/>
      </p:ext>
    </p:extLst>
  </p:cSld>
  <p:clrMapOvr>
    <a:masterClrMapping/>
  </p:clrMapOvr>
  <p:transition spd="slow" advClick="0" advTm="800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74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1829-E0FD-7449-A4A8-647322C1E6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64DC0C-7582-EF42-805B-742C4044227B}"/>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6A5957-6B45-CF43-9B51-E1C9AA620D4C}"/>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46C3E1-A188-184B-8868-A03985E289AE}"/>
              </a:ext>
            </a:extLst>
          </p:cNvPr>
          <p:cNvSpPr>
            <a:spLocks noGrp="1"/>
          </p:cNvSpPr>
          <p:nvPr>
            <p:ph type="dt" sz="half" idx="10"/>
          </p:nvPr>
        </p:nvSpPr>
        <p:spPr/>
        <p:txBody>
          <a:bodyPr/>
          <a:lstStyle/>
          <a:p>
            <a:fld id="{B1AD00CA-2343-254A-836A-11372612A623}" type="datetimeFigureOut">
              <a:rPr lang="en-US" smtClean="0"/>
              <a:t>6/7/19</a:t>
            </a:fld>
            <a:endParaRPr lang="en-US"/>
          </a:p>
        </p:txBody>
      </p:sp>
      <p:sp>
        <p:nvSpPr>
          <p:cNvPr id="6" name="Footer Placeholder 5">
            <a:extLst>
              <a:ext uri="{FF2B5EF4-FFF2-40B4-BE49-F238E27FC236}">
                <a16:creationId xmlns:a16="http://schemas.microsoft.com/office/drawing/2014/main" id="{AB85F1B0-F531-DC4D-943E-D0B82A496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D1C08B-ED62-054B-BECE-EF153FF4D66A}"/>
              </a:ext>
            </a:extLst>
          </p:cNvPr>
          <p:cNvSpPr>
            <a:spLocks noGrp="1"/>
          </p:cNvSpPr>
          <p:nvPr>
            <p:ph type="sldNum" sz="quarter" idx="12"/>
          </p:nvPr>
        </p:nvSpPr>
        <p:spPr/>
        <p:txBody>
          <a:bodyPr/>
          <a:lstStyle/>
          <a:p>
            <a:fld id="{EBAF784A-C049-DA4F-8AEC-3E517DEA96FC}" type="slidenum">
              <a:rPr lang="en-US" smtClean="0"/>
              <a:t>‹#›</a:t>
            </a:fld>
            <a:endParaRPr lang="en-US"/>
          </a:p>
        </p:txBody>
      </p:sp>
    </p:spTree>
    <p:extLst>
      <p:ext uri="{BB962C8B-B14F-4D97-AF65-F5344CB8AC3E}">
        <p14:creationId xmlns:p14="http://schemas.microsoft.com/office/powerpoint/2010/main" val="566259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0"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sub">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0" i="0" kern="1200" baseline="0" dirty="0">
                <a:solidFill>
                  <a:schemeClr val="tx1"/>
                </a:solidFill>
                <a:latin typeface="Helvetica"/>
                <a:ea typeface="+mn-ea"/>
                <a:cs typeface="Helvetica"/>
              </a:defRPr>
            </a:lvl1pPr>
          </a:lstStyle>
          <a:p>
            <a:pPr marL="0" lvl="0">
              <a:spcBef>
                <a:spcPct val="0"/>
              </a:spcBef>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
        <p:nvSpPr>
          <p:cNvPr id="7" name="Content Placeholder 6"/>
          <p:cNvSpPr>
            <a:spLocks noGrp="1"/>
          </p:cNvSpPr>
          <p:nvPr>
            <p:ph sz="quarter" idx="10"/>
          </p:nvPr>
        </p:nvSpPr>
        <p:spPr>
          <a:xfrm>
            <a:off x="457200" y="3521075"/>
            <a:ext cx="6729506" cy="914400"/>
          </a:xfrm>
        </p:spPr>
        <p:txBody>
          <a:bodyPr/>
          <a:lstStyle>
            <a:lvl1pPr>
              <a:defRPr lang="en-US" sz="1600" b="0" i="0" kern="1200" baseline="0" dirty="0">
                <a:solidFill>
                  <a:schemeClr val="tx1"/>
                </a:solidFill>
                <a:latin typeface="Helvetica"/>
                <a:ea typeface="+mn-ea"/>
                <a:cs typeface="Helvetica"/>
              </a:defRPr>
            </a:lvl1pPr>
            <a:lvl2pPr>
              <a:defRPr lang="en-US" sz="1400" b="0" i="0" kern="1200" baseline="0" dirty="0">
                <a:solidFill>
                  <a:schemeClr val="tx1"/>
                </a:solidFill>
                <a:latin typeface="Helvetica"/>
                <a:ea typeface="+mn-ea"/>
                <a:cs typeface="Helvetica"/>
              </a:defRPr>
            </a:lvl2pPr>
            <a:lvl3pPr>
              <a:defRPr lang="en-US" sz="1200" b="0" i="0" kern="1200" baseline="0" dirty="0">
                <a:solidFill>
                  <a:schemeClr val="tx1"/>
                </a:solidFill>
                <a:latin typeface="Helvetica"/>
                <a:ea typeface="+mn-ea"/>
                <a:cs typeface="Helvetica"/>
              </a:defRPr>
            </a:lvl3pPr>
            <a:lvl4pPr>
              <a:defRPr lang="en-US" sz="1200" b="0" i="0" kern="1200" baseline="0" dirty="0">
                <a:solidFill>
                  <a:schemeClr val="tx1"/>
                </a:solidFill>
                <a:latin typeface="Helvetica"/>
                <a:ea typeface="+mn-ea"/>
                <a:cs typeface="Helvetica"/>
              </a:defRPr>
            </a:lvl4pPr>
            <a:lvl5pPr>
              <a:defRPr lang="en-US" sz="1050" b="0" i="0" kern="1200" baseline="0" dirty="0">
                <a:solidFill>
                  <a:schemeClr val="tx1"/>
                </a:solidFill>
                <a:latin typeface="Helvetica"/>
                <a:ea typeface="+mn-ea"/>
                <a:cs typeface="Helvetica"/>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8773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pic>
        <p:nvPicPr>
          <p:cNvPr id="16" name="Picture 15">
            <a:extLst>
              <a:ext uri="{FF2B5EF4-FFF2-40B4-BE49-F238E27FC236}">
                <a16:creationId xmlns:a16="http://schemas.microsoft.com/office/drawing/2014/main" id="{67406B45-031F-B445-B722-FE6DF4328F8B}"/>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8409904" y="64394"/>
            <a:ext cx="515155" cy="543413"/>
          </a:xfrm>
          <a:prstGeom prst="rect">
            <a:avLst/>
          </a:prstGeom>
        </p:spPr>
      </p:pic>
      <p:pic>
        <p:nvPicPr>
          <p:cNvPr id="17" name="Picture 16" descr="PX_CMYK.png">
            <a:extLst>
              <a:ext uri="{FF2B5EF4-FFF2-40B4-BE49-F238E27FC236}">
                <a16:creationId xmlns:a16="http://schemas.microsoft.com/office/drawing/2014/main" id="{9DCB2C55-E843-F848-976D-1FD83C139948}"/>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b="-8615"/>
          <a:stretch/>
        </p:blipFill>
        <p:spPr>
          <a:xfrm>
            <a:off x="8453822" y="841351"/>
            <a:ext cx="506408" cy="466094"/>
          </a:xfrm>
          <a:prstGeom prst="rect">
            <a:avLst/>
          </a:prstGeom>
        </p:spPr>
      </p:pic>
      <p:pic>
        <p:nvPicPr>
          <p:cNvPr id="18" name="Picture 17">
            <a:extLst>
              <a:ext uri="{FF2B5EF4-FFF2-40B4-BE49-F238E27FC236}">
                <a16:creationId xmlns:a16="http://schemas.microsoft.com/office/drawing/2014/main" id="{33EB2CF9-58A0-6A48-AB51-F91E41855486}"/>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a:xfrm>
            <a:off x="8385054" y="1540989"/>
            <a:ext cx="575176" cy="669616"/>
          </a:xfrm>
          <a:prstGeom prst="rect">
            <a:avLst/>
          </a:prstGeom>
        </p:spPr>
      </p:pic>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75" r:id="rId3"/>
    <p:sldLayoutId id="2147483665" r:id="rId4"/>
    <p:sldLayoutId id="2147483673" r:id="rId5"/>
    <p:sldLayoutId id="2147483674" r:id="rId6"/>
    <p:sldLayoutId id="2147483662" r:id="rId7"/>
    <p:sldLayoutId id="2147483672" r:id="rId8"/>
    <p:sldLayoutId id="2147483658" r:id="rId9"/>
    <p:sldLayoutId id="2147483678" r:id="rId10"/>
    <p:sldLayoutId id="2147483679" r:id="rId11"/>
    <p:sldLayoutId id="2147483680" r:id="rId12"/>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w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2.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hesim-dev/hesim-presentations/tree/master/ispor-annual-2019" TargetMode="External"/><Relationship Id="rId2" Type="http://schemas.openxmlformats.org/officeDocument/2006/relationships/hyperlink" Target="https://github.com/hesim-dev/hesim" TargetMode="External"/><Relationship Id="rId1" Type="http://schemas.openxmlformats.org/officeDocument/2006/relationships/slideLayout" Target="../slideLayouts/slideLayout5.xml"/><Relationship Id="rId4" Type="http://schemas.openxmlformats.org/officeDocument/2006/relationships/hyperlink" Target="https://innovationvalueinitiative.github.io/IVI-NSCLC/"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A3C3-98A1-DA46-A060-AAB4C3F538F9}"/>
              </a:ext>
            </a:extLst>
          </p:cNvPr>
          <p:cNvSpPr>
            <a:spLocks noGrp="1"/>
          </p:cNvSpPr>
          <p:nvPr>
            <p:ph type="title"/>
          </p:nvPr>
        </p:nvSpPr>
        <p:spPr/>
        <p:txBody>
          <a:bodyPr>
            <a:normAutofit/>
          </a:bodyPr>
          <a:lstStyle/>
          <a:p>
            <a:r>
              <a:rPr lang="en-US" sz="2400" b="1" dirty="0"/>
              <a:t>EXCEL WITH YOUR ECONOMIC MODELS IN R</a:t>
            </a:r>
          </a:p>
        </p:txBody>
      </p:sp>
      <p:sp>
        <p:nvSpPr>
          <p:cNvPr id="3" name="Text Placeholder 2">
            <a:extLst>
              <a:ext uri="{FF2B5EF4-FFF2-40B4-BE49-F238E27FC236}">
                <a16:creationId xmlns:a16="http://schemas.microsoft.com/office/drawing/2014/main" id="{DB9E021D-7FD1-894D-9A6C-DD49601D8FD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184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Quantifying decision uncertainty as a function of parameter uncertainty and 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82F9-D566-114D-9649-0615EBBF14D2}"/>
              </a:ext>
            </a:extLst>
          </p:cNvPr>
          <p:cNvSpPr>
            <a:spLocks noGrp="1"/>
          </p:cNvSpPr>
          <p:nvPr>
            <p:ph type="title"/>
          </p:nvPr>
        </p:nvSpPr>
        <p:spPr/>
        <p:txBody>
          <a:bodyPr/>
          <a:lstStyle/>
          <a:p>
            <a:r>
              <a:rPr lang="en-US" dirty="0"/>
              <a:t>Excel-based models</a:t>
            </a:r>
          </a:p>
        </p:txBody>
      </p:sp>
      <p:pic>
        <p:nvPicPr>
          <p:cNvPr id="3" name="Picture 2">
            <a:extLst>
              <a:ext uri="{FF2B5EF4-FFF2-40B4-BE49-F238E27FC236}">
                <a16:creationId xmlns:a16="http://schemas.microsoft.com/office/drawing/2014/main" id="{97ED0755-DD35-F948-846B-F5F8615B0C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131" y="1143001"/>
            <a:ext cx="3712120" cy="1921360"/>
          </a:xfrm>
          <a:prstGeom prst="rect">
            <a:avLst/>
          </a:prstGeom>
          <a:ln>
            <a:solidFill>
              <a:schemeClr val="bg1">
                <a:lumMod val="85000"/>
              </a:schemeClr>
            </a:solidFill>
          </a:ln>
        </p:spPr>
      </p:pic>
      <p:pic>
        <p:nvPicPr>
          <p:cNvPr id="4" name="Picture 3">
            <a:extLst>
              <a:ext uri="{FF2B5EF4-FFF2-40B4-BE49-F238E27FC236}">
                <a16:creationId xmlns:a16="http://schemas.microsoft.com/office/drawing/2014/main" id="{C37A4575-AF69-E246-A57D-47876B2BD1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8332" y="1143000"/>
            <a:ext cx="3718763" cy="1921361"/>
          </a:xfrm>
          <a:prstGeom prst="rect">
            <a:avLst/>
          </a:prstGeom>
          <a:ln>
            <a:solidFill>
              <a:schemeClr val="bg1">
                <a:lumMod val="85000"/>
              </a:schemeClr>
            </a:solidFill>
          </a:ln>
        </p:spPr>
      </p:pic>
      <p:pic>
        <p:nvPicPr>
          <p:cNvPr id="5" name="Picture 4">
            <a:extLst>
              <a:ext uri="{FF2B5EF4-FFF2-40B4-BE49-F238E27FC236}">
                <a16:creationId xmlns:a16="http://schemas.microsoft.com/office/drawing/2014/main" id="{5457508A-CDBC-F94F-98F6-651C00524D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72398" y="3190525"/>
            <a:ext cx="3786427" cy="1952975"/>
          </a:xfrm>
          <a:prstGeom prst="rect">
            <a:avLst/>
          </a:prstGeom>
          <a:ln>
            <a:solidFill>
              <a:schemeClr val="bg1">
                <a:lumMod val="85000"/>
              </a:schemeClr>
            </a:solidFill>
          </a:ln>
        </p:spPr>
      </p:pic>
    </p:spTree>
    <p:extLst>
      <p:ext uri="{BB962C8B-B14F-4D97-AF65-F5344CB8AC3E}">
        <p14:creationId xmlns:p14="http://schemas.microsoft.com/office/powerpoint/2010/main" val="350331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1D92-110B-B441-9D52-FD2288CDA316}"/>
              </a:ext>
            </a:extLst>
          </p:cNvPr>
          <p:cNvSpPr>
            <a:spLocks noGrp="1"/>
          </p:cNvSpPr>
          <p:nvPr>
            <p:ph type="title"/>
          </p:nvPr>
        </p:nvSpPr>
        <p:spPr/>
        <p:txBody>
          <a:bodyPr/>
          <a:lstStyle/>
          <a:p>
            <a:r>
              <a:rPr lang="en-US" dirty="0"/>
              <a:t>Excel-based models</a:t>
            </a:r>
          </a:p>
        </p:txBody>
      </p:sp>
      <p:pic>
        <p:nvPicPr>
          <p:cNvPr id="4" name="Content Placeholder 3">
            <a:extLst>
              <a:ext uri="{FF2B5EF4-FFF2-40B4-BE49-F238E27FC236}">
                <a16:creationId xmlns:a16="http://schemas.microsoft.com/office/drawing/2014/main" id="{819B425D-5F65-7640-A3B1-02600EBB7C3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79708" y="1127015"/>
            <a:ext cx="7771807" cy="4016485"/>
          </a:xfrm>
          <a:prstGeom prst="rect">
            <a:avLst/>
          </a:prstGeom>
        </p:spPr>
      </p:pic>
    </p:spTree>
    <p:extLst>
      <p:ext uri="{BB962C8B-B14F-4D97-AF65-F5344CB8AC3E}">
        <p14:creationId xmlns:p14="http://schemas.microsoft.com/office/powerpoint/2010/main" val="3700537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E74D-78F2-AD47-980D-0C481A5CDE6B}"/>
              </a:ext>
            </a:extLst>
          </p:cNvPr>
          <p:cNvSpPr>
            <a:spLocks noGrp="1"/>
          </p:cNvSpPr>
          <p:nvPr>
            <p:ph type="title"/>
          </p:nvPr>
        </p:nvSpPr>
        <p:spPr/>
        <p:txBody>
          <a:bodyPr/>
          <a:lstStyle/>
          <a:p>
            <a:r>
              <a:rPr lang="en-US" dirty="0">
                <a:latin typeface="Menlo" panose="020B0609030804020204" pitchFamily="49" charset="0"/>
                <a:ea typeface="Menlo" panose="020B0609030804020204" pitchFamily="49" charset="0"/>
                <a:cs typeface="Menlo" panose="020B0609030804020204" pitchFamily="49" charset="0"/>
              </a:rPr>
              <a:t>hesim</a:t>
            </a:r>
          </a:p>
        </p:txBody>
      </p:sp>
      <p:pic>
        <p:nvPicPr>
          <p:cNvPr id="4" name="Picture 3">
            <a:extLst>
              <a:ext uri="{FF2B5EF4-FFF2-40B4-BE49-F238E27FC236}">
                <a16:creationId xmlns:a16="http://schemas.microsoft.com/office/drawing/2014/main" id="{BED0BD64-635E-3D4C-B47E-2AAC628392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874" y="1231900"/>
            <a:ext cx="7834151" cy="2882194"/>
          </a:xfrm>
          <a:prstGeom prst="rect">
            <a:avLst/>
          </a:prstGeom>
        </p:spPr>
      </p:pic>
      <p:sp>
        <p:nvSpPr>
          <p:cNvPr id="5" name="Rectangle 4">
            <a:extLst>
              <a:ext uri="{FF2B5EF4-FFF2-40B4-BE49-F238E27FC236}">
                <a16:creationId xmlns:a16="http://schemas.microsoft.com/office/drawing/2014/main" id="{55D8319B-1C54-7344-AF56-E64F133630F3}"/>
              </a:ext>
            </a:extLst>
          </p:cNvPr>
          <p:cNvSpPr/>
          <p:nvPr/>
        </p:nvSpPr>
        <p:spPr>
          <a:xfrm>
            <a:off x="688766" y="4703965"/>
            <a:ext cx="3489097" cy="369332"/>
          </a:xfrm>
          <a:prstGeom prst="rect">
            <a:avLst/>
          </a:prstGeom>
        </p:spPr>
        <p:txBody>
          <a:bodyPr wrap="none">
            <a:spAutoFit/>
          </a:bodyPr>
          <a:lstStyle/>
          <a:p>
            <a:r>
              <a:rPr lang="en-US" dirty="0"/>
              <a:t>http://hesim-</a:t>
            </a:r>
            <a:r>
              <a:rPr lang="en-US" dirty="0" err="1"/>
              <a:t>dev.github.io</a:t>
            </a:r>
            <a:r>
              <a:rPr lang="en-US" dirty="0"/>
              <a:t>/hesim/</a:t>
            </a:r>
          </a:p>
        </p:txBody>
      </p:sp>
    </p:spTree>
    <p:extLst>
      <p:ext uri="{BB962C8B-B14F-4D97-AF65-F5344CB8AC3E}">
        <p14:creationId xmlns:p14="http://schemas.microsoft.com/office/powerpoint/2010/main" val="368837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F0F6-9FF6-3E47-A961-E7A93E38DFF3}"/>
              </a:ext>
            </a:extLst>
          </p:cNvPr>
          <p:cNvSpPr>
            <a:spLocks noGrp="1"/>
          </p:cNvSpPr>
          <p:nvPr>
            <p:ph type="title"/>
          </p:nvPr>
        </p:nvSpPr>
        <p:spPr>
          <a:xfrm>
            <a:off x="457200" y="0"/>
            <a:ext cx="7616825" cy="849358"/>
          </a:xfrm>
        </p:spPr>
        <p:txBody>
          <a:bodyPr/>
          <a:lstStyle/>
          <a:p>
            <a:r>
              <a:rPr lang="en-US" dirty="0"/>
              <a:t>Increasing transparency with reproducible scripts</a:t>
            </a:r>
          </a:p>
        </p:txBody>
      </p:sp>
      <p:pic>
        <p:nvPicPr>
          <p:cNvPr id="3" name="Picture 2">
            <a:extLst>
              <a:ext uri="{FF2B5EF4-FFF2-40B4-BE49-F238E27FC236}">
                <a16:creationId xmlns:a16="http://schemas.microsoft.com/office/drawing/2014/main" id="{469058D8-9C8C-B743-98B7-A1189C89E1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9702" y="849358"/>
            <a:ext cx="5438334" cy="4294141"/>
          </a:xfrm>
          <a:prstGeom prst="rect">
            <a:avLst/>
          </a:prstGeom>
        </p:spPr>
      </p:pic>
    </p:spTree>
    <p:extLst>
      <p:ext uri="{BB962C8B-B14F-4D97-AF65-F5344CB8AC3E}">
        <p14:creationId xmlns:p14="http://schemas.microsoft.com/office/powerpoint/2010/main" val="3293967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77D7-FD91-294F-A9A6-1E8BE8C58C67}"/>
              </a:ext>
            </a:extLst>
          </p:cNvPr>
          <p:cNvSpPr>
            <a:spLocks noGrp="1"/>
          </p:cNvSpPr>
          <p:nvPr>
            <p:ph type="title"/>
          </p:nvPr>
        </p:nvSpPr>
        <p:spPr>
          <a:xfrm>
            <a:off x="457200" y="0"/>
            <a:ext cx="7616825" cy="706620"/>
          </a:xfrm>
        </p:spPr>
        <p:txBody>
          <a:bodyPr/>
          <a:lstStyle/>
          <a:p>
            <a:r>
              <a:rPr lang="en-US" dirty="0"/>
              <a:t>Increasing transparency with reproducible scripts</a:t>
            </a:r>
          </a:p>
        </p:txBody>
      </p:sp>
      <p:pic>
        <p:nvPicPr>
          <p:cNvPr id="3" name="Picture 2">
            <a:extLst>
              <a:ext uri="{FF2B5EF4-FFF2-40B4-BE49-F238E27FC236}">
                <a16:creationId xmlns:a16="http://schemas.microsoft.com/office/drawing/2014/main" id="{51B4D142-B777-B64B-9B9A-9097C4AEAC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1123" y="706620"/>
            <a:ext cx="5428978" cy="4436880"/>
          </a:xfrm>
          <a:prstGeom prst="rect">
            <a:avLst/>
          </a:prstGeom>
        </p:spPr>
      </p:pic>
    </p:spTree>
    <p:extLst>
      <p:ext uri="{BB962C8B-B14F-4D97-AF65-F5344CB8AC3E}">
        <p14:creationId xmlns:p14="http://schemas.microsoft.com/office/powerpoint/2010/main" val="453978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29D7-2C47-AB41-A77B-A89D5894A5C2}"/>
              </a:ext>
            </a:extLst>
          </p:cNvPr>
          <p:cNvSpPr>
            <a:spLocks noGrp="1"/>
          </p:cNvSpPr>
          <p:nvPr>
            <p:ph type="title"/>
          </p:nvPr>
        </p:nvSpPr>
        <p:spPr/>
        <p:txBody>
          <a:bodyPr/>
          <a:lstStyle/>
          <a:p>
            <a:r>
              <a:rPr lang="en-US" dirty="0"/>
              <a:t>Today’s speakers</a:t>
            </a:r>
          </a:p>
        </p:txBody>
      </p:sp>
      <p:sp>
        <p:nvSpPr>
          <p:cNvPr id="3" name="Content Placeholder 2">
            <a:extLst>
              <a:ext uri="{FF2B5EF4-FFF2-40B4-BE49-F238E27FC236}">
                <a16:creationId xmlns:a16="http://schemas.microsoft.com/office/drawing/2014/main" id="{260E78F5-DC19-8B42-826B-BCAD32E64D49}"/>
              </a:ext>
            </a:extLst>
          </p:cNvPr>
          <p:cNvSpPr>
            <a:spLocks noGrp="1"/>
          </p:cNvSpPr>
          <p:nvPr>
            <p:ph idx="1"/>
          </p:nvPr>
        </p:nvSpPr>
        <p:spPr/>
        <p:txBody>
          <a:bodyPr/>
          <a:lstStyle/>
          <a:p>
            <a:r>
              <a:rPr lang="en-US" dirty="0"/>
              <a:t>Jeroen P Jansen PhD</a:t>
            </a:r>
          </a:p>
          <a:p>
            <a:pPr lvl="1"/>
            <a:r>
              <a:rPr lang="en-US" dirty="0"/>
              <a:t>Precision; Innovation &amp; Value Initiative</a:t>
            </a:r>
          </a:p>
          <a:p>
            <a:r>
              <a:rPr lang="en-US" dirty="0"/>
              <a:t>Joseph Levy PhD</a:t>
            </a:r>
          </a:p>
          <a:p>
            <a:pPr lvl="1"/>
            <a:r>
              <a:rPr lang="en-US" dirty="0"/>
              <a:t>John Hopkins University</a:t>
            </a:r>
          </a:p>
          <a:p>
            <a:r>
              <a:rPr lang="en-US" dirty="0"/>
              <a:t>Devin </a:t>
            </a:r>
            <a:r>
              <a:rPr lang="en-US" dirty="0" err="1"/>
              <a:t>Incerti</a:t>
            </a:r>
            <a:r>
              <a:rPr lang="en-US" dirty="0"/>
              <a:t> PhD</a:t>
            </a:r>
          </a:p>
          <a:p>
            <a:pPr lvl="1"/>
            <a:r>
              <a:rPr lang="en-US" dirty="0"/>
              <a:t>Precision; Innovation &amp; Value Initiative</a:t>
            </a:r>
          </a:p>
          <a:p>
            <a:pPr lvl="1"/>
            <a:endParaRPr lang="en-US" dirty="0"/>
          </a:p>
          <a:p>
            <a:endParaRPr lang="en-US" dirty="0"/>
          </a:p>
        </p:txBody>
      </p:sp>
    </p:spTree>
    <p:extLst>
      <p:ext uri="{BB962C8B-B14F-4D97-AF65-F5344CB8AC3E}">
        <p14:creationId xmlns:p14="http://schemas.microsoft.com/office/powerpoint/2010/main" val="35097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4C62-23EA-A846-BD41-BBCC816930F5}"/>
              </a:ext>
            </a:extLst>
          </p:cNvPr>
          <p:cNvSpPr>
            <a:spLocks noGrp="1"/>
          </p:cNvSpPr>
          <p:nvPr>
            <p:ph type="title"/>
          </p:nvPr>
        </p:nvSpPr>
        <p:spPr/>
        <p:txBody>
          <a:bodyPr/>
          <a:lstStyle/>
          <a:p>
            <a:r>
              <a:rPr lang="en-US" dirty="0"/>
              <a:t>User friendly interfaces</a:t>
            </a:r>
          </a:p>
        </p:txBody>
      </p:sp>
      <p:pic>
        <p:nvPicPr>
          <p:cNvPr id="3" name="Picture 2">
            <a:extLst>
              <a:ext uri="{FF2B5EF4-FFF2-40B4-BE49-F238E27FC236}">
                <a16:creationId xmlns:a16="http://schemas.microsoft.com/office/drawing/2014/main" id="{15FC3E9C-C9C4-AB49-B5E7-A6CD47A71A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777891"/>
            <a:ext cx="7616825" cy="4365609"/>
          </a:xfrm>
          <a:prstGeom prst="rect">
            <a:avLst/>
          </a:prstGeom>
        </p:spPr>
      </p:pic>
      <p:sp>
        <p:nvSpPr>
          <p:cNvPr id="4" name="Rectangle 3">
            <a:extLst>
              <a:ext uri="{FF2B5EF4-FFF2-40B4-BE49-F238E27FC236}">
                <a16:creationId xmlns:a16="http://schemas.microsoft.com/office/drawing/2014/main" id="{FADCCE8B-6F53-0B4E-972D-BC72C3796B7D}"/>
              </a:ext>
            </a:extLst>
          </p:cNvPr>
          <p:cNvSpPr/>
          <p:nvPr/>
        </p:nvSpPr>
        <p:spPr>
          <a:xfrm>
            <a:off x="4627248" y="516281"/>
            <a:ext cx="3446777" cy="261610"/>
          </a:xfrm>
          <a:prstGeom prst="rect">
            <a:avLst/>
          </a:prstGeom>
        </p:spPr>
        <p:txBody>
          <a:bodyPr wrap="none">
            <a:spAutoFit/>
          </a:bodyPr>
          <a:lstStyle/>
          <a:p>
            <a:r>
              <a:rPr lang="en-US" sz="1100" i="1" dirty="0"/>
              <a:t>https://</a:t>
            </a:r>
            <a:r>
              <a:rPr lang="en-US" sz="1100" i="1" dirty="0" err="1"/>
              <a:t>innovationvalueinitiative.github.io</a:t>
            </a:r>
            <a:r>
              <a:rPr lang="en-US" sz="1100" i="1" dirty="0"/>
              <a:t>/IVI-NSCLC/</a:t>
            </a:r>
          </a:p>
        </p:txBody>
      </p:sp>
    </p:spTree>
    <p:extLst>
      <p:ext uri="{BB962C8B-B14F-4D97-AF65-F5344CB8AC3E}">
        <p14:creationId xmlns:p14="http://schemas.microsoft.com/office/powerpoint/2010/main" val="312770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92F3-98CB-B74A-B6DB-89C646FCE23B}"/>
              </a:ext>
            </a:extLst>
          </p:cNvPr>
          <p:cNvSpPr>
            <a:spLocks noGrp="1"/>
          </p:cNvSpPr>
          <p:nvPr>
            <p:ph type="title"/>
          </p:nvPr>
        </p:nvSpPr>
        <p:spPr/>
        <p:txBody>
          <a:bodyPr/>
          <a:lstStyle/>
          <a:p>
            <a:r>
              <a:rPr lang="en-US" dirty="0"/>
              <a:t>User friendly interfaces</a:t>
            </a:r>
          </a:p>
        </p:txBody>
      </p:sp>
      <p:pic>
        <p:nvPicPr>
          <p:cNvPr id="3" name="Picture 2">
            <a:extLst>
              <a:ext uri="{FF2B5EF4-FFF2-40B4-BE49-F238E27FC236}">
                <a16:creationId xmlns:a16="http://schemas.microsoft.com/office/drawing/2014/main" id="{B491C7CF-ED07-4646-B24C-84D93FA6A1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814279"/>
            <a:ext cx="7545367" cy="4329221"/>
          </a:xfrm>
          <a:prstGeom prst="rect">
            <a:avLst/>
          </a:prstGeom>
        </p:spPr>
      </p:pic>
      <p:sp>
        <p:nvSpPr>
          <p:cNvPr id="5" name="Rectangle 4">
            <a:extLst>
              <a:ext uri="{FF2B5EF4-FFF2-40B4-BE49-F238E27FC236}">
                <a16:creationId xmlns:a16="http://schemas.microsoft.com/office/drawing/2014/main" id="{4493C84A-3E60-7041-B50B-C6E3718D5EF7}"/>
              </a:ext>
            </a:extLst>
          </p:cNvPr>
          <p:cNvSpPr/>
          <p:nvPr/>
        </p:nvSpPr>
        <p:spPr>
          <a:xfrm>
            <a:off x="4627248" y="516281"/>
            <a:ext cx="3446777" cy="261610"/>
          </a:xfrm>
          <a:prstGeom prst="rect">
            <a:avLst/>
          </a:prstGeom>
        </p:spPr>
        <p:txBody>
          <a:bodyPr wrap="none">
            <a:spAutoFit/>
          </a:bodyPr>
          <a:lstStyle/>
          <a:p>
            <a:r>
              <a:rPr lang="en-US" sz="1100" i="1" dirty="0"/>
              <a:t>https://</a:t>
            </a:r>
            <a:r>
              <a:rPr lang="en-US" sz="1100" i="1" dirty="0" err="1"/>
              <a:t>innovationvalueinitiative.github.io</a:t>
            </a:r>
            <a:r>
              <a:rPr lang="en-US" sz="1100" i="1" dirty="0"/>
              <a:t>/IVI-NSCLC/</a:t>
            </a:r>
          </a:p>
        </p:txBody>
      </p:sp>
    </p:spTree>
    <p:extLst>
      <p:ext uri="{BB962C8B-B14F-4D97-AF65-F5344CB8AC3E}">
        <p14:creationId xmlns:p14="http://schemas.microsoft.com/office/powerpoint/2010/main" val="907198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4C19-DE9C-2845-BC01-308F7064DA15}"/>
              </a:ext>
            </a:extLst>
          </p:cNvPr>
          <p:cNvSpPr>
            <a:spLocks noGrp="1"/>
          </p:cNvSpPr>
          <p:nvPr>
            <p:ph type="title"/>
          </p:nvPr>
        </p:nvSpPr>
        <p:spPr/>
        <p:txBody>
          <a:bodyPr/>
          <a:lstStyle/>
          <a:p>
            <a:r>
              <a:rPr lang="en-US" dirty="0"/>
              <a:t>Code testing</a:t>
            </a:r>
          </a:p>
        </p:txBody>
      </p:sp>
      <p:sp>
        <p:nvSpPr>
          <p:cNvPr id="3" name="Content Placeholder 2">
            <a:extLst>
              <a:ext uri="{FF2B5EF4-FFF2-40B4-BE49-F238E27FC236}">
                <a16:creationId xmlns:a16="http://schemas.microsoft.com/office/drawing/2014/main" id="{CA5C88E0-60A4-1A45-BA70-85152254F5A4}"/>
              </a:ext>
            </a:extLst>
          </p:cNvPr>
          <p:cNvSpPr>
            <a:spLocks noGrp="1"/>
          </p:cNvSpPr>
          <p:nvPr>
            <p:ph idx="1"/>
          </p:nvPr>
        </p:nvSpPr>
        <p:spPr>
          <a:xfrm>
            <a:off x="457200" y="1150936"/>
            <a:ext cx="7616825" cy="3388113"/>
          </a:xfrm>
        </p:spPr>
        <p:txBody>
          <a:bodyPr/>
          <a:lstStyle/>
          <a:p>
            <a:r>
              <a:rPr lang="en-US" dirty="0"/>
              <a:t>Unit tests can be performed to ensure units of source (e.g. functions) produce correct results</a:t>
            </a:r>
          </a:p>
          <a:p>
            <a:r>
              <a:rPr lang="en-US" dirty="0"/>
              <a:t>Enhance code adaptability because developers can test that modifications or new features do not create unintended errors</a:t>
            </a:r>
          </a:p>
          <a:p>
            <a:r>
              <a:rPr lang="en-US" dirty="0"/>
              <a:t>R packages (</a:t>
            </a:r>
            <a:r>
              <a:rPr lang="en-US" dirty="0" err="1"/>
              <a:t>testhat</a:t>
            </a:r>
            <a:r>
              <a:rPr lang="en-US" dirty="0"/>
              <a:t>, </a:t>
            </a:r>
            <a:r>
              <a:rPr lang="en-US" dirty="0" err="1"/>
              <a:t>Runit</a:t>
            </a:r>
            <a:r>
              <a:rPr lang="en-US" dirty="0"/>
              <a:t>) facilitate unit testing </a:t>
            </a:r>
          </a:p>
          <a:p>
            <a:endParaRPr lang="en-US" dirty="0"/>
          </a:p>
        </p:txBody>
      </p:sp>
      <p:pic>
        <p:nvPicPr>
          <p:cNvPr id="4" name="Picture 3" descr="Screen Shot 2019-02-25 at 5.48.04 PM.png">
            <a:extLst>
              <a:ext uri="{FF2B5EF4-FFF2-40B4-BE49-F238E27FC236}">
                <a16:creationId xmlns:a16="http://schemas.microsoft.com/office/drawing/2014/main" id="{415DB630-8905-4444-B82C-6BEFB7C4AA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3528598"/>
            <a:ext cx="2831998" cy="421289"/>
          </a:xfrm>
          <a:prstGeom prst="rect">
            <a:avLst/>
          </a:prstGeom>
        </p:spPr>
      </p:pic>
    </p:spTree>
    <p:extLst>
      <p:ext uri="{BB962C8B-B14F-4D97-AF65-F5344CB8AC3E}">
        <p14:creationId xmlns:p14="http://schemas.microsoft.com/office/powerpoint/2010/main" val="338061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Using         for health economic modeling </a:t>
            </a:r>
          </a:p>
        </p:txBody>
      </p:sp>
      <p:pic>
        <p:nvPicPr>
          <p:cNvPr id="3" name="Picture 2">
            <a:extLst>
              <a:ext uri="{FF2B5EF4-FFF2-40B4-BE49-F238E27FC236}">
                <a16:creationId xmlns:a16="http://schemas.microsoft.com/office/drawing/2014/main" id="{B50C0DEA-2F54-8547-89FF-88A0FC53A9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0028" y="2890158"/>
            <a:ext cx="567616" cy="437064"/>
          </a:xfrm>
          <a:prstGeom prst="rect">
            <a:avLst/>
          </a:prstGeom>
        </p:spPr>
      </p:pic>
    </p:spTree>
    <p:extLst>
      <p:ext uri="{BB962C8B-B14F-4D97-AF65-F5344CB8AC3E}">
        <p14:creationId xmlns:p14="http://schemas.microsoft.com/office/powerpoint/2010/main" val="107253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04D1-EBFB-45E1-A56A-CFE3AC1A9D9F}"/>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FE4-84DC-4827-A8A5-16CF76EF714D}"/>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EF9A74E2-0A77-400F-9686-B9D8FE1E5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5280" y="1189265"/>
            <a:ext cx="8473440" cy="2764969"/>
          </a:xfrm>
          <a:prstGeom prst="rect">
            <a:avLst/>
          </a:prstGeom>
        </p:spPr>
      </p:pic>
    </p:spTree>
    <p:extLst>
      <p:ext uri="{BB962C8B-B14F-4D97-AF65-F5344CB8AC3E}">
        <p14:creationId xmlns:p14="http://schemas.microsoft.com/office/powerpoint/2010/main" val="2878195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E82-8171-4958-B088-A93388FC72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762000"/>
          <a:ext cx="8667750" cy="6762750"/>
          <a:chOff x="476250" y="762000"/>
          <a:chExt cx="8667750" cy="6762750"/>
        </a:xfrm>
      </p:grpSpPr>
      <p:sp>
        <p:nvSpPr>
          <p:cNvPr id="4" name="TextBox 3"/>
          <p:cNvSpPr txBox="1"/>
          <p:nvPr/>
        </p:nvSpPr>
        <p:spPr>
          <a:xfrm>
            <a:off x="1500188" y="571500"/>
            <a:ext cx="6143625" cy="346249"/>
          </a:xfrm>
          <a:prstGeom prst="rect">
            <a:avLst/>
          </a:prstGeom>
          <a:noFill/>
        </p:spPr>
        <p:txBody>
          <a:bodyPr lIns="68580" tIns="34290" rIns="68580" bIns="34290" rtlCol="0">
            <a:spAutoFit/>
          </a:bodyPr>
          <a:lstStyle/>
          <a:p>
            <a:pPr algn="ctr" fontAlgn="base"/>
            <a:r>
              <a:rPr lang="en-US" b="1" i="1">
                <a:solidFill>
                  <a:srgbClr val="333333">
                    <a:alpha val="20000"/>
                  </a:srgbClr>
                </a:solidFill>
                <a:latin typeface="Calibri"/>
              </a:rPr>
              <a:t>Live Content Slide</a:t>
            </a:r>
          </a:p>
        </p:txBody>
      </p:sp>
      <p:sp>
        <p:nvSpPr>
          <p:cNvPr id="2" name="TextBox 1"/>
          <p:cNvSpPr txBox="1"/>
          <p:nvPr/>
        </p:nvSpPr>
        <p:spPr>
          <a:xfrm>
            <a:off x="1500188" y="928687"/>
            <a:ext cx="6143625" cy="276999"/>
          </a:xfrm>
          <a:prstGeom prst="rect">
            <a:avLst/>
          </a:prstGeom>
          <a:noFill/>
        </p:spPr>
        <p:txBody>
          <a:bodyPr lIns="68580" tIns="34290" rIns="68580" bIns="34290" rtlCol="0">
            <a:spAutoFit/>
          </a:bodyPr>
          <a:lstStyle/>
          <a:p>
            <a:pPr algn="ctr" fontAlgn="base"/>
            <a:r>
              <a:rPr lang="en-US" sz="1350" b="1" i="1">
                <a:solidFill>
                  <a:srgbClr val="666666">
                    <a:alpha val="40000"/>
                  </a:srgbClr>
                </a:solidFill>
                <a:latin typeface="Calibri"/>
              </a:rPr>
              <a:t>When playing as a slideshow, this slide will display live content</a:t>
            </a:r>
          </a:p>
        </p:txBody>
      </p:sp>
      <p:sp>
        <p:nvSpPr>
          <p:cNvPr id="3" name="TextBox 2"/>
          <p:cNvSpPr txBox="1"/>
          <p:nvPr/>
        </p:nvSpPr>
        <p:spPr>
          <a:xfrm>
            <a:off x="1500188" y="1500187"/>
            <a:ext cx="6143625" cy="900246"/>
          </a:xfrm>
          <a:prstGeom prst="rect">
            <a:avLst/>
          </a:prstGeom>
          <a:noFill/>
        </p:spPr>
        <p:txBody>
          <a:bodyPr lIns="68580" tIns="34290" rIns="68580" bIns="34290" rtlCol="0">
            <a:spAutoFit/>
          </a:bodyPr>
          <a:lstStyle/>
          <a:p>
            <a:pPr algn="ctr" fontAlgn="base"/>
            <a:r>
              <a:rPr lang="en-US" sz="2700" b="1">
                <a:solidFill>
                  <a:srgbClr val="C8581B">
                    <a:alpha val="78430"/>
                  </a:srgbClr>
                </a:solidFill>
                <a:latin typeface="Calibri"/>
              </a:rPr>
              <a:t>Poll: What software do you mostly use for cost-effectiveness analysis? </a:t>
            </a:r>
          </a:p>
        </p:txBody>
      </p:sp>
    </p:spTree>
    <p:extLst>
      <p:ext uri="{BB962C8B-B14F-4D97-AF65-F5344CB8AC3E}">
        <p14:creationId xmlns:p14="http://schemas.microsoft.com/office/powerpoint/2010/main" val="3184691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A4AF-45A6-48B0-AA34-D5FAD474DDA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6A5CAD8-E96E-48D5-89C0-32A8D134A514}"/>
              </a:ext>
            </a:extLst>
          </p:cNvPr>
          <p:cNvPicPr>
            <a:picLocks noChangeAspect="1"/>
          </p:cNvPicPr>
          <p:nvPr/>
        </p:nvPicPr>
        <p:blipFill>
          <a:blip r:embed="rId2"/>
          <a:stretch>
            <a:fillRect/>
          </a:stretch>
        </p:blipFill>
        <p:spPr>
          <a:xfrm>
            <a:off x="1396771" y="0"/>
            <a:ext cx="6350458" cy="5143500"/>
          </a:xfrm>
          <a:prstGeom prst="rect">
            <a:avLst/>
          </a:prstGeom>
        </p:spPr>
      </p:pic>
    </p:spTree>
    <p:extLst>
      <p:ext uri="{BB962C8B-B14F-4D97-AF65-F5344CB8AC3E}">
        <p14:creationId xmlns:p14="http://schemas.microsoft.com/office/powerpoint/2010/main" val="567653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6693-1DFB-4843-B72E-DB0E2E8ABBE0}"/>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B9C87B01-83AC-471A-8647-D10FE63AB498}"/>
              </a:ext>
            </a:extLst>
          </p:cNvPr>
          <p:cNvSpPr txBox="1">
            <a:spLocks/>
          </p:cNvSpPr>
          <p:nvPr/>
        </p:nvSpPr>
        <p:spPr>
          <a:xfrm>
            <a:off x="152400" y="1066800"/>
            <a:ext cx="8135155" cy="518160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p:txBody>
      </p:sp>
    </p:spTree>
    <p:extLst>
      <p:ext uri="{BB962C8B-B14F-4D97-AF65-F5344CB8AC3E}">
        <p14:creationId xmlns:p14="http://schemas.microsoft.com/office/powerpoint/2010/main" val="84462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6BD197-A8A3-4E47-A823-93A06F2E13AC}"/>
              </a:ext>
            </a:extLst>
          </p:cNvPr>
          <p:cNvSpPr>
            <a:spLocks noGrp="1"/>
          </p:cNvSpPr>
          <p:nvPr>
            <p:ph idx="10"/>
          </p:nvPr>
        </p:nvSpPr>
        <p:spPr/>
        <p:txBody>
          <a:bodyPr/>
          <a:lstStyle/>
          <a:p>
            <a:r>
              <a:rPr lang="en-US" dirty="0"/>
              <a:t>An Overview of R in Health Decision Sciences Jalal et al. (Med </a:t>
            </a:r>
            <a:r>
              <a:rPr lang="en-US" dirty="0" err="1"/>
              <a:t>Decis</a:t>
            </a:r>
            <a:r>
              <a:rPr lang="en-US" dirty="0"/>
              <a:t> Making 2017;37: 735–746) </a:t>
            </a:r>
          </a:p>
        </p:txBody>
      </p:sp>
      <p:pic>
        <p:nvPicPr>
          <p:cNvPr id="3" name="Picture 2">
            <a:extLst>
              <a:ext uri="{FF2B5EF4-FFF2-40B4-BE49-F238E27FC236}">
                <a16:creationId xmlns:a16="http://schemas.microsoft.com/office/drawing/2014/main" id="{52B33194-CC88-49BB-8020-0D481A4DAC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7055" y="3375347"/>
            <a:ext cx="3915807" cy="1464018"/>
          </a:xfrm>
          <a:prstGeom prst="rect">
            <a:avLst/>
          </a:prstGeom>
        </p:spPr>
      </p:pic>
      <p:pic>
        <p:nvPicPr>
          <p:cNvPr id="2" name="Picture 1">
            <a:extLst>
              <a:ext uri="{FF2B5EF4-FFF2-40B4-BE49-F238E27FC236}">
                <a16:creationId xmlns:a16="http://schemas.microsoft.com/office/drawing/2014/main" id="{5868DA34-4489-4923-AFB1-469148CB55A5}"/>
              </a:ext>
            </a:extLst>
          </p:cNvPr>
          <p:cNvPicPr>
            <a:picLocks noChangeAspect="1"/>
          </p:cNvPicPr>
          <p:nvPr/>
        </p:nvPicPr>
        <p:blipFill>
          <a:blip r:embed="rId3"/>
          <a:stretch>
            <a:fillRect/>
          </a:stretch>
        </p:blipFill>
        <p:spPr>
          <a:xfrm>
            <a:off x="4063915" y="87304"/>
            <a:ext cx="2705100" cy="3219450"/>
          </a:xfrm>
          <a:prstGeom prst="rect">
            <a:avLst/>
          </a:prstGeom>
        </p:spPr>
      </p:pic>
      <p:pic>
        <p:nvPicPr>
          <p:cNvPr id="6" name="Picture 5">
            <a:extLst>
              <a:ext uri="{FF2B5EF4-FFF2-40B4-BE49-F238E27FC236}">
                <a16:creationId xmlns:a16="http://schemas.microsoft.com/office/drawing/2014/main" id="{EE1BAAAA-0841-47DB-8233-F6730BE95D01}"/>
              </a:ext>
            </a:extLst>
          </p:cNvPr>
          <p:cNvPicPr>
            <a:picLocks noChangeAspect="1"/>
          </p:cNvPicPr>
          <p:nvPr/>
        </p:nvPicPr>
        <p:blipFill>
          <a:blip r:embed="rId4"/>
          <a:stretch>
            <a:fillRect/>
          </a:stretch>
        </p:blipFill>
        <p:spPr>
          <a:xfrm>
            <a:off x="1104070" y="87304"/>
            <a:ext cx="2790825" cy="2943225"/>
          </a:xfrm>
          <a:prstGeom prst="rect">
            <a:avLst/>
          </a:prstGeom>
        </p:spPr>
      </p:pic>
      <p:pic>
        <p:nvPicPr>
          <p:cNvPr id="9" name="Picture 8">
            <a:extLst>
              <a:ext uri="{FF2B5EF4-FFF2-40B4-BE49-F238E27FC236}">
                <a16:creationId xmlns:a16="http://schemas.microsoft.com/office/drawing/2014/main" id="{B4633CF5-32A4-475A-9F5F-7CC0D051826F}"/>
              </a:ext>
            </a:extLst>
          </p:cNvPr>
          <p:cNvPicPr>
            <a:picLocks noChangeAspect="1"/>
          </p:cNvPicPr>
          <p:nvPr/>
        </p:nvPicPr>
        <p:blipFill>
          <a:blip r:embed="rId5"/>
          <a:stretch>
            <a:fillRect/>
          </a:stretch>
        </p:blipFill>
        <p:spPr>
          <a:xfrm>
            <a:off x="1235227" y="2965559"/>
            <a:ext cx="2705100" cy="378336"/>
          </a:xfrm>
          <a:prstGeom prst="rect">
            <a:avLst/>
          </a:prstGeom>
        </p:spPr>
      </p:pic>
    </p:spTree>
    <p:extLst>
      <p:ext uri="{BB962C8B-B14F-4D97-AF65-F5344CB8AC3E}">
        <p14:creationId xmlns:p14="http://schemas.microsoft.com/office/powerpoint/2010/main" val="1055710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1814-2084-4E45-B713-EDA9ADBC4879}"/>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9A968A7B-9A66-4637-AD10-701F939A0524}"/>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FA6A3DAB-BDB6-48B3-B116-A1CE2CD0E4D0}"/>
              </a:ext>
            </a:extLst>
          </p:cNvPr>
          <p:cNvSpPr>
            <a:spLocks noGrp="1"/>
          </p:cNvSpPr>
          <p:nvPr>
            <p:ph type="sldNum" sz="quarter" idx="12"/>
          </p:nvPr>
        </p:nvSpPr>
        <p:spPr/>
        <p:txBody>
          <a:bodyPr/>
          <a:lstStyle/>
          <a:p>
            <a:endParaRPr lang="en-US" dirty="0"/>
          </a:p>
        </p:txBody>
      </p:sp>
      <p:pic>
        <p:nvPicPr>
          <p:cNvPr id="5" name="Picture 2" descr="Image result for R">
            <a:extLst>
              <a:ext uri="{FF2B5EF4-FFF2-40B4-BE49-F238E27FC236}">
                <a16:creationId xmlns:a16="http://schemas.microsoft.com/office/drawing/2014/main" id="{3EB9A4D4-DA63-4989-B6E8-69ED772E4AA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39418" y="72619"/>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r studio">
            <a:extLst>
              <a:ext uri="{FF2B5EF4-FFF2-40B4-BE49-F238E27FC236}">
                <a16:creationId xmlns:a16="http://schemas.microsoft.com/office/drawing/2014/main" id="{4C8F171A-C86E-4487-8679-9E2A995E7A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27613" y="224287"/>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 studio">
            <a:extLst>
              <a:ext uri="{FF2B5EF4-FFF2-40B4-BE49-F238E27FC236}">
                <a16:creationId xmlns:a16="http://schemas.microsoft.com/office/drawing/2014/main" id="{265B1226-E8ED-4AFC-8D6F-034A8A6EB71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3989"/>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dirty="0"/>
              <a:t>Programing a Markov model in </a:t>
            </a:r>
            <a:endParaRPr lang="en-US" b="1" dirty="0"/>
          </a:p>
        </p:txBody>
      </p:sp>
      <p:pic>
        <p:nvPicPr>
          <p:cNvPr id="3" name="Picture 2">
            <a:extLst>
              <a:ext uri="{FF2B5EF4-FFF2-40B4-BE49-F238E27FC236}">
                <a16:creationId xmlns:a16="http://schemas.microsoft.com/office/drawing/2014/main" id="{0D1BF40F-E883-3048-9850-4A1CA12C08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39557" y="2873829"/>
            <a:ext cx="567616" cy="437064"/>
          </a:xfrm>
          <a:prstGeom prst="rect">
            <a:avLst/>
          </a:prstGeom>
        </p:spPr>
      </p:pic>
    </p:spTree>
    <p:extLst>
      <p:ext uri="{BB962C8B-B14F-4D97-AF65-F5344CB8AC3E}">
        <p14:creationId xmlns:p14="http://schemas.microsoft.com/office/powerpoint/2010/main" val="235195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CEB59-6154-4325-8813-0540C3D668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069" y="894008"/>
            <a:ext cx="3837294" cy="2788890"/>
          </a:xfrm>
          <a:prstGeom prst="rect">
            <a:avLst/>
          </a:prstGeom>
        </p:spPr>
      </p:pic>
      <p:sp>
        <p:nvSpPr>
          <p:cNvPr id="5" name="Rectangle 4">
            <a:extLst>
              <a:ext uri="{FF2B5EF4-FFF2-40B4-BE49-F238E27FC236}">
                <a16:creationId xmlns:a16="http://schemas.microsoft.com/office/drawing/2014/main" id="{0B76F583-5A1F-4B5C-8038-AACED2BC3328}"/>
              </a:ext>
            </a:extLst>
          </p:cNvPr>
          <p:cNvSpPr/>
          <p:nvPr/>
        </p:nvSpPr>
        <p:spPr>
          <a:xfrm>
            <a:off x="178069" y="3809052"/>
            <a:ext cx="3837294" cy="507831"/>
          </a:xfrm>
          <a:prstGeom prst="rect">
            <a:avLst/>
          </a:prstGeom>
        </p:spPr>
        <p:txBody>
          <a:bodyPr wrap="square">
            <a:spAutoFit/>
          </a:bodyPr>
          <a:lstStyle/>
          <a:p>
            <a:r>
              <a:rPr lang="en-US" sz="900" dirty="0"/>
              <a:t>Adapted from </a:t>
            </a:r>
            <a:r>
              <a:rPr lang="en-US" sz="900" dirty="0" err="1"/>
              <a:t>Krijkamp</a:t>
            </a:r>
            <a:r>
              <a:rPr lang="en-US" sz="900" dirty="0"/>
              <a:t>, Eline M., et al. "Microsimulation Modeling for Health Decision Sciences Using R: A Tutorial." </a:t>
            </a:r>
            <a:r>
              <a:rPr lang="en-US" sz="900" i="1" dirty="0"/>
              <a:t>Medical Decision Making</a:t>
            </a:r>
            <a:r>
              <a:rPr lang="en-US" sz="900" dirty="0"/>
              <a:t> 38.3 (2018): 400-422.</a:t>
            </a:r>
          </a:p>
        </p:txBody>
      </p:sp>
      <p:sp>
        <p:nvSpPr>
          <p:cNvPr id="6" name="Content Placeholder 5">
            <a:extLst>
              <a:ext uri="{FF2B5EF4-FFF2-40B4-BE49-F238E27FC236}">
                <a16:creationId xmlns:a16="http://schemas.microsoft.com/office/drawing/2014/main" id="{63952CC0-ECF2-446F-8F19-C94DAD014186}"/>
              </a:ext>
            </a:extLst>
          </p:cNvPr>
          <p:cNvSpPr txBox="1">
            <a:spLocks/>
          </p:cNvSpPr>
          <p:nvPr/>
        </p:nvSpPr>
        <p:spPr>
          <a:xfrm>
            <a:off x="4267200" y="939998"/>
            <a:ext cx="3886200" cy="32635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Compare Treatment to No Treatment </a:t>
            </a:r>
          </a:p>
          <a:p>
            <a:r>
              <a:rPr lang="en-US" dirty="0"/>
              <a:t>4 State Model</a:t>
            </a:r>
          </a:p>
          <a:p>
            <a:r>
              <a:rPr lang="en-US" dirty="0"/>
              <a:t>Treatment Modifies Cost of Sick, Sicker and Utility of Sick</a:t>
            </a:r>
          </a:p>
          <a:p>
            <a:r>
              <a:rPr lang="en-US" dirty="0"/>
              <a:t>Transitions Probabilities are the Same between treatment groups</a:t>
            </a:r>
          </a:p>
          <a:p>
            <a:r>
              <a:rPr lang="en-US" dirty="0"/>
              <a:t>Time horizon: 5 years</a:t>
            </a:r>
          </a:p>
        </p:txBody>
      </p:sp>
      <p:sp>
        <p:nvSpPr>
          <p:cNvPr id="7" name="Title 1">
            <a:extLst>
              <a:ext uri="{FF2B5EF4-FFF2-40B4-BE49-F238E27FC236}">
                <a16:creationId xmlns:a16="http://schemas.microsoft.com/office/drawing/2014/main" id="{6CCCE70E-BEC3-4114-B46D-D008951D61B2}"/>
              </a:ext>
            </a:extLst>
          </p:cNvPr>
          <p:cNvSpPr txBox="1">
            <a:spLocks/>
          </p:cNvSpPr>
          <p:nvPr/>
        </p:nvSpPr>
        <p:spPr>
          <a:xfrm>
            <a:off x="152400" y="152400"/>
            <a:ext cx="8839200" cy="762000"/>
          </a:xfrm>
          <a:prstGeom prst="rect">
            <a:avLst/>
          </a:prstGeom>
        </p:spPr>
        <p:txBody>
          <a:bodyPr/>
          <a:lst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a:lstStyle>
          <a:p>
            <a:r>
              <a:rPr lang="en-US" dirty="0"/>
              <a:t>Example: Sick Sicker Markov </a:t>
            </a:r>
          </a:p>
        </p:txBody>
      </p:sp>
    </p:spTree>
    <p:extLst>
      <p:ext uri="{BB962C8B-B14F-4D97-AF65-F5344CB8AC3E}">
        <p14:creationId xmlns:p14="http://schemas.microsoft.com/office/powerpoint/2010/main" val="2107188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CEB59-6154-4325-8813-0540C3D668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069" y="894008"/>
            <a:ext cx="3837294" cy="2788890"/>
          </a:xfrm>
          <a:prstGeom prst="rect">
            <a:avLst/>
          </a:prstGeom>
        </p:spPr>
      </p:pic>
      <p:graphicFrame>
        <p:nvGraphicFramePr>
          <p:cNvPr id="4" name="Content Placeholder 7">
            <a:extLst>
              <a:ext uri="{FF2B5EF4-FFF2-40B4-BE49-F238E27FC236}">
                <a16:creationId xmlns:a16="http://schemas.microsoft.com/office/drawing/2014/main" id="{B5E15CCE-6D43-4C3C-B8FB-F57B8554C71F}"/>
              </a:ext>
            </a:extLst>
          </p:cNvPr>
          <p:cNvGraphicFramePr>
            <a:graphicFrameLocks/>
          </p:cNvGraphicFramePr>
          <p:nvPr>
            <p:extLst/>
          </p:nvPr>
        </p:nvGraphicFramePr>
        <p:xfrm>
          <a:off x="4199476" y="715422"/>
          <a:ext cx="4165353" cy="3462962"/>
        </p:xfrm>
        <a:graphic>
          <a:graphicData uri="http://schemas.openxmlformats.org/drawingml/2006/table">
            <a:tbl>
              <a:tblPr firstRow="1" bandRow="1">
                <a:tableStyleId>{5C22544A-7EE6-4342-B048-85BDC9FD1C3A}</a:tableStyleId>
              </a:tblPr>
              <a:tblGrid>
                <a:gridCol w="1612957">
                  <a:extLst>
                    <a:ext uri="{9D8B030D-6E8A-4147-A177-3AD203B41FA5}">
                      <a16:colId xmlns:a16="http://schemas.microsoft.com/office/drawing/2014/main" val="4249324300"/>
                    </a:ext>
                  </a:extLst>
                </a:gridCol>
                <a:gridCol w="1163945">
                  <a:extLst>
                    <a:ext uri="{9D8B030D-6E8A-4147-A177-3AD203B41FA5}">
                      <a16:colId xmlns:a16="http://schemas.microsoft.com/office/drawing/2014/main" val="948770158"/>
                    </a:ext>
                  </a:extLst>
                </a:gridCol>
                <a:gridCol w="1388451">
                  <a:extLst>
                    <a:ext uri="{9D8B030D-6E8A-4147-A177-3AD203B41FA5}">
                      <a16:colId xmlns:a16="http://schemas.microsoft.com/office/drawing/2014/main" val="3358324961"/>
                    </a:ext>
                  </a:extLst>
                </a:gridCol>
              </a:tblGrid>
              <a:tr h="298109">
                <a:tc>
                  <a:txBody>
                    <a:bodyPr/>
                    <a:lstStyle/>
                    <a:p>
                      <a:r>
                        <a:rPr lang="en-US" sz="1400" dirty="0"/>
                        <a:t>Parameter</a:t>
                      </a:r>
                    </a:p>
                  </a:txBody>
                  <a:tcPr marL="73506" marR="73506" marT="36753" marB="36753"/>
                </a:tc>
                <a:tc>
                  <a:txBody>
                    <a:bodyPr/>
                    <a:lstStyle/>
                    <a:p>
                      <a:r>
                        <a:rPr lang="en-US" sz="1400" dirty="0"/>
                        <a:t>No Treat</a:t>
                      </a:r>
                    </a:p>
                  </a:txBody>
                  <a:tcPr marL="73506" marR="73506" marT="36753" marB="36753"/>
                </a:tc>
                <a:tc>
                  <a:txBody>
                    <a:bodyPr/>
                    <a:lstStyle/>
                    <a:p>
                      <a:r>
                        <a:rPr lang="en-US" sz="1400" dirty="0"/>
                        <a:t>Treat</a:t>
                      </a:r>
                    </a:p>
                  </a:txBody>
                  <a:tcPr marL="73506" marR="73506" marT="36753" marB="36753"/>
                </a:tc>
                <a:extLst>
                  <a:ext uri="{0D108BD9-81ED-4DB2-BD59-A6C34878D82A}">
                    <a16:rowId xmlns:a16="http://schemas.microsoft.com/office/drawing/2014/main" val="2849350478"/>
                  </a:ext>
                </a:extLst>
              </a:tr>
              <a:tr h="1396618">
                <a:tc>
                  <a:txBody>
                    <a:bodyPr/>
                    <a:lstStyle/>
                    <a:p>
                      <a:r>
                        <a:rPr lang="en-US" sz="1400" dirty="0"/>
                        <a:t>p.HS1</a:t>
                      </a:r>
                    </a:p>
                    <a:p>
                      <a:r>
                        <a:rPr lang="en-US" sz="1400" dirty="0"/>
                        <a:t>p.S1S2</a:t>
                      </a:r>
                    </a:p>
                    <a:p>
                      <a:r>
                        <a:rPr lang="en-US" sz="1400" dirty="0"/>
                        <a:t>p.S1H</a:t>
                      </a:r>
                    </a:p>
                    <a:p>
                      <a:r>
                        <a:rPr lang="en-US" sz="1400" dirty="0" err="1"/>
                        <a:t>p.HDie</a:t>
                      </a:r>
                      <a:endParaRPr lang="en-US" sz="1400" dirty="0"/>
                    </a:p>
                    <a:p>
                      <a:r>
                        <a:rPr lang="en-US" sz="1400" dirty="0"/>
                        <a:t>p.S1Die</a:t>
                      </a:r>
                    </a:p>
                    <a:p>
                      <a:r>
                        <a:rPr lang="en-US" sz="1400" dirty="0"/>
                        <a:t>p.S2Die</a:t>
                      </a:r>
                    </a:p>
                  </a:txBody>
                  <a:tcPr marL="73506" marR="73506" marT="36753" marB="36753"/>
                </a:tc>
                <a:tc>
                  <a:txBody>
                    <a:bodyPr/>
                    <a:lstStyle/>
                    <a:p>
                      <a:pPr algn="ctr"/>
                      <a:r>
                        <a:rPr lang="en-US" sz="1400" dirty="0"/>
                        <a:t>0.15</a:t>
                      </a:r>
                    </a:p>
                    <a:p>
                      <a:pPr algn="ctr"/>
                      <a:r>
                        <a:rPr lang="en-US" sz="1400" dirty="0"/>
                        <a:t>0.105</a:t>
                      </a:r>
                    </a:p>
                    <a:p>
                      <a:pPr algn="ctr"/>
                      <a:r>
                        <a:rPr lang="en-US" sz="1400" dirty="0"/>
                        <a:t>0.5</a:t>
                      </a:r>
                    </a:p>
                    <a:p>
                      <a:pPr algn="ctr"/>
                      <a:r>
                        <a:rPr lang="en-US" sz="1400" dirty="0"/>
                        <a:t>0.005</a:t>
                      </a:r>
                    </a:p>
                    <a:p>
                      <a:pPr algn="ctr"/>
                      <a:r>
                        <a:rPr lang="en-US" sz="1400" dirty="0"/>
                        <a:t>0.01492512</a:t>
                      </a:r>
                    </a:p>
                    <a:p>
                      <a:pPr algn="ctr"/>
                      <a:r>
                        <a:rPr lang="en-US" sz="1400" dirty="0"/>
                        <a:t>0.04888987</a:t>
                      </a:r>
                    </a:p>
                  </a:txBody>
                  <a:tcPr marL="73506" marR="73506" marT="36753" marB="36753"/>
                </a:tc>
                <a:tc>
                  <a:txBody>
                    <a:bodyPr/>
                    <a:lstStyle/>
                    <a:p>
                      <a:pPr algn="ctr"/>
                      <a:r>
                        <a:rPr lang="en-US" sz="1400" dirty="0"/>
                        <a:t>0.15</a:t>
                      </a:r>
                    </a:p>
                    <a:p>
                      <a:pPr algn="ctr"/>
                      <a:r>
                        <a:rPr lang="en-US" sz="1400" dirty="0"/>
                        <a:t>0.105</a:t>
                      </a:r>
                    </a:p>
                    <a:p>
                      <a:pPr algn="ctr"/>
                      <a:r>
                        <a:rPr lang="en-US" sz="1400" dirty="0"/>
                        <a:t>0.5</a:t>
                      </a:r>
                    </a:p>
                    <a:p>
                      <a:pPr algn="ctr"/>
                      <a:r>
                        <a:rPr lang="en-US" sz="1400" dirty="0"/>
                        <a:t>0.005</a:t>
                      </a:r>
                    </a:p>
                    <a:p>
                      <a:pPr algn="ctr"/>
                      <a:r>
                        <a:rPr lang="en-US" sz="1400" dirty="0"/>
                        <a:t>0.01492512</a:t>
                      </a:r>
                    </a:p>
                    <a:p>
                      <a:pPr algn="ctr"/>
                      <a:r>
                        <a:rPr lang="en-US" sz="1400" dirty="0"/>
                        <a:t>0.04888987</a:t>
                      </a:r>
                    </a:p>
                  </a:txBody>
                  <a:tcPr marL="73506" marR="73506" marT="36753" marB="36753"/>
                </a:tc>
                <a:extLst>
                  <a:ext uri="{0D108BD9-81ED-4DB2-BD59-A6C34878D82A}">
                    <a16:rowId xmlns:a16="http://schemas.microsoft.com/office/drawing/2014/main" val="659800577"/>
                  </a:ext>
                </a:extLst>
              </a:tr>
              <a:tr h="735063">
                <a:tc>
                  <a:txBody>
                    <a:bodyPr/>
                    <a:lstStyle/>
                    <a:p>
                      <a:r>
                        <a:rPr lang="en-US" sz="1400" dirty="0" err="1"/>
                        <a:t>cost.H</a:t>
                      </a:r>
                      <a:endParaRPr lang="en-US" sz="1400" dirty="0"/>
                    </a:p>
                    <a:p>
                      <a:r>
                        <a:rPr lang="en-US" sz="1400" dirty="0"/>
                        <a:t>cost.S1</a:t>
                      </a:r>
                    </a:p>
                    <a:p>
                      <a:r>
                        <a:rPr lang="en-US" sz="1400" dirty="0"/>
                        <a:t>cost.S2</a:t>
                      </a:r>
                    </a:p>
                  </a:txBody>
                  <a:tcPr marL="73506" marR="73506" marT="36753" marB="36753"/>
                </a:tc>
                <a:tc>
                  <a:txBody>
                    <a:bodyPr/>
                    <a:lstStyle/>
                    <a:p>
                      <a:pPr algn="ctr"/>
                      <a:r>
                        <a:rPr lang="en-US" sz="1400" dirty="0"/>
                        <a:t>2000</a:t>
                      </a:r>
                    </a:p>
                    <a:p>
                      <a:pPr algn="ctr"/>
                      <a:r>
                        <a:rPr lang="en-US" sz="1400" dirty="0"/>
                        <a:t>4000</a:t>
                      </a:r>
                    </a:p>
                    <a:p>
                      <a:pPr algn="ctr"/>
                      <a:r>
                        <a:rPr lang="en-US" sz="1400" dirty="0"/>
                        <a:t>15000</a:t>
                      </a:r>
                    </a:p>
                  </a:txBody>
                  <a:tcPr marL="73506" marR="73506" marT="36753" marB="36753"/>
                </a:tc>
                <a:tc>
                  <a:txBody>
                    <a:bodyPr/>
                    <a:lstStyle/>
                    <a:p>
                      <a:pPr algn="ctr"/>
                      <a:r>
                        <a:rPr lang="en-US" sz="1400" dirty="0"/>
                        <a:t>2000</a:t>
                      </a:r>
                      <a:r>
                        <a:rPr lang="en-US" sz="1400" b="1" dirty="0"/>
                        <a:t>+12000</a:t>
                      </a:r>
                    </a:p>
                    <a:p>
                      <a:pPr algn="ctr"/>
                      <a:r>
                        <a:rPr lang="en-US" sz="1400" dirty="0"/>
                        <a:t>4000</a:t>
                      </a:r>
                      <a:r>
                        <a:rPr lang="en-US" sz="1400" b="1" dirty="0"/>
                        <a:t>+12000</a:t>
                      </a:r>
                    </a:p>
                    <a:p>
                      <a:pPr algn="ctr"/>
                      <a:r>
                        <a:rPr lang="en-US" sz="1400" dirty="0"/>
                        <a:t>15000</a:t>
                      </a:r>
                      <a:r>
                        <a:rPr lang="en-US" sz="1400" b="1" dirty="0"/>
                        <a:t>+12000</a:t>
                      </a:r>
                    </a:p>
                  </a:txBody>
                  <a:tcPr marL="73506" marR="73506" marT="36753" marB="36753"/>
                </a:tc>
                <a:extLst>
                  <a:ext uri="{0D108BD9-81ED-4DB2-BD59-A6C34878D82A}">
                    <a16:rowId xmlns:a16="http://schemas.microsoft.com/office/drawing/2014/main" val="780706000"/>
                  </a:ext>
                </a:extLst>
              </a:tr>
              <a:tr h="735063">
                <a:tc>
                  <a:txBody>
                    <a:bodyPr/>
                    <a:lstStyle/>
                    <a:p>
                      <a:r>
                        <a:rPr lang="en-US" sz="1400" dirty="0" err="1"/>
                        <a:t>utility.H</a:t>
                      </a:r>
                      <a:endParaRPr lang="en-US" sz="1400" dirty="0"/>
                    </a:p>
                    <a:p>
                      <a:r>
                        <a:rPr lang="en-US" sz="1400" dirty="0"/>
                        <a:t>utility.S1</a:t>
                      </a:r>
                    </a:p>
                    <a:p>
                      <a:r>
                        <a:rPr lang="en-US" sz="1400" dirty="0"/>
                        <a:t>Utility.S2</a:t>
                      </a:r>
                    </a:p>
                  </a:txBody>
                  <a:tcPr marL="73506" marR="73506" marT="36753" marB="36753"/>
                </a:tc>
                <a:tc>
                  <a:txBody>
                    <a:bodyPr/>
                    <a:lstStyle/>
                    <a:p>
                      <a:pPr algn="ctr"/>
                      <a:r>
                        <a:rPr lang="en-US" sz="1400" dirty="0"/>
                        <a:t>1</a:t>
                      </a:r>
                    </a:p>
                    <a:p>
                      <a:pPr algn="ctr"/>
                      <a:r>
                        <a:rPr lang="en-US" sz="1400" dirty="0"/>
                        <a:t>0.75</a:t>
                      </a:r>
                    </a:p>
                    <a:p>
                      <a:pPr algn="ctr"/>
                      <a:r>
                        <a:rPr lang="en-US" sz="1400" dirty="0"/>
                        <a:t>0.5</a:t>
                      </a:r>
                    </a:p>
                  </a:txBody>
                  <a:tcPr marL="73506" marR="73506" marT="36753" marB="36753"/>
                </a:tc>
                <a:tc>
                  <a:txBody>
                    <a:bodyPr/>
                    <a:lstStyle/>
                    <a:p>
                      <a:pPr algn="ctr"/>
                      <a:r>
                        <a:rPr lang="en-US" sz="1400" dirty="0"/>
                        <a:t>1</a:t>
                      </a:r>
                    </a:p>
                    <a:p>
                      <a:pPr algn="ctr"/>
                      <a:r>
                        <a:rPr lang="en-US" sz="1400" b="1" dirty="0"/>
                        <a:t>0.95</a:t>
                      </a:r>
                    </a:p>
                    <a:p>
                      <a:pPr algn="ctr"/>
                      <a:r>
                        <a:rPr lang="en-US" sz="1400" dirty="0"/>
                        <a:t>0.5</a:t>
                      </a:r>
                    </a:p>
                  </a:txBody>
                  <a:tcPr marL="73506" marR="73506" marT="36753" marB="36753"/>
                </a:tc>
                <a:extLst>
                  <a:ext uri="{0D108BD9-81ED-4DB2-BD59-A6C34878D82A}">
                    <a16:rowId xmlns:a16="http://schemas.microsoft.com/office/drawing/2014/main" val="4231960459"/>
                  </a:ext>
                </a:extLst>
              </a:tr>
              <a:tr h="298109">
                <a:tc>
                  <a:txBody>
                    <a:bodyPr/>
                    <a:lstStyle/>
                    <a:p>
                      <a:r>
                        <a:rPr lang="en-US" sz="1400" dirty="0"/>
                        <a:t>Discount Rate</a:t>
                      </a:r>
                    </a:p>
                  </a:txBody>
                  <a:tcPr marL="73506" marR="73506" marT="36753" marB="36753"/>
                </a:tc>
                <a:tc>
                  <a:txBody>
                    <a:bodyPr/>
                    <a:lstStyle/>
                    <a:p>
                      <a:pPr algn="ctr"/>
                      <a:r>
                        <a:rPr lang="en-US" sz="1400" dirty="0"/>
                        <a:t>3%</a:t>
                      </a:r>
                    </a:p>
                  </a:txBody>
                  <a:tcPr marL="73506" marR="73506" marT="36753" marB="36753"/>
                </a:tc>
                <a:tc>
                  <a:txBody>
                    <a:bodyPr/>
                    <a:lstStyle/>
                    <a:p>
                      <a:pPr algn="ctr"/>
                      <a:r>
                        <a:rPr lang="en-US" sz="1400" dirty="0"/>
                        <a:t>3%</a:t>
                      </a:r>
                    </a:p>
                  </a:txBody>
                  <a:tcPr marL="73506" marR="73506" marT="36753" marB="36753"/>
                </a:tc>
                <a:extLst>
                  <a:ext uri="{0D108BD9-81ED-4DB2-BD59-A6C34878D82A}">
                    <a16:rowId xmlns:a16="http://schemas.microsoft.com/office/drawing/2014/main" val="2082922010"/>
                  </a:ext>
                </a:extLst>
              </a:tr>
            </a:tbl>
          </a:graphicData>
        </a:graphic>
      </p:graphicFrame>
      <p:sp>
        <p:nvSpPr>
          <p:cNvPr id="5" name="Rectangle 4">
            <a:extLst>
              <a:ext uri="{FF2B5EF4-FFF2-40B4-BE49-F238E27FC236}">
                <a16:creationId xmlns:a16="http://schemas.microsoft.com/office/drawing/2014/main" id="{0B76F583-5A1F-4B5C-8038-AACED2BC3328}"/>
              </a:ext>
            </a:extLst>
          </p:cNvPr>
          <p:cNvSpPr/>
          <p:nvPr/>
        </p:nvSpPr>
        <p:spPr>
          <a:xfrm>
            <a:off x="178069" y="3809052"/>
            <a:ext cx="3837294" cy="507831"/>
          </a:xfrm>
          <a:prstGeom prst="rect">
            <a:avLst/>
          </a:prstGeom>
        </p:spPr>
        <p:txBody>
          <a:bodyPr wrap="square">
            <a:spAutoFit/>
          </a:bodyPr>
          <a:lstStyle/>
          <a:p>
            <a:r>
              <a:rPr lang="en-US" sz="900" dirty="0" err="1"/>
              <a:t>Krijkamp</a:t>
            </a:r>
            <a:r>
              <a:rPr lang="en-US" sz="900" dirty="0"/>
              <a:t>, </a:t>
            </a:r>
            <a:r>
              <a:rPr lang="en-US" sz="900" dirty="0" err="1"/>
              <a:t>Eline</a:t>
            </a:r>
            <a:r>
              <a:rPr lang="en-US" sz="900" dirty="0"/>
              <a:t> M., et al. "Microsimulation Modeling for Health Decision Sciences Using R: A Tutorial." </a:t>
            </a:r>
            <a:r>
              <a:rPr lang="en-US" sz="900" i="1" dirty="0"/>
              <a:t>Medical Decision Making</a:t>
            </a:r>
            <a:r>
              <a:rPr lang="en-US" sz="900" dirty="0"/>
              <a:t> 38.3 (2018): 400-422.</a:t>
            </a:r>
          </a:p>
        </p:txBody>
      </p:sp>
      <p:sp>
        <p:nvSpPr>
          <p:cNvPr id="7" name="Title 1">
            <a:extLst>
              <a:ext uri="{FF2B5EF4-FFF2-40B4-BE49-F238E27FC236}">
                <a16:creationId xmlns:a16="http://schemas.microsoft.com/office/drawing/2014/main" id="{6F4C2D0E-A775-42B7-AC58-51B298C36C7F}"/>
              </a:ext>
            </a:extLst>
          </p:cNvPr>
          <p:cNvSpPr txBox="1">
            <a:spLocks/>
          </p:cNvSpPr>
          <p:nvPr/>
        </p:nvSpPr>
        <p:spPr>
          <a:xfrm>
            <a:off x="152400" y="152400"/>
            <a:ext cx="8839200" cy="762000"/>
          </a:xfrm>
          <a:prstGeom prst="rect">
            <a:avLst/>
          </a:prstGeom>
        </p:spPr>
        <p:txBody>
          <a:bodyPr/>
          <a:lst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a:lstStyle>
          <a:p>
            <a:r>
              <a:rPr lang="en-US" dirty="0"/>
              <a:t>Example: Sick Sicker Markov </a:t>
            </a:r>
          </a:p>
        </p:txBody>
      </p:sp>
    </p:spTree>
    <p:extLst>
      <p:ext uri="{BB962C8B-B14F-4D97-AF65-F5344CB8AC3E}">
        <p14:creationId xmlns:p14="http://schemas.microsoft.com/office/powerpoint/2010/main" val="343703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CEB59-6154-4325-8813-0540C3D668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069" y="894008"/>
            <a:ext cx="3837294" cy="2788890"/>
          </a:xfrm>
          <a:prstGeom prst="rect">
            <a:avLst/>
          </a:prstGeom>
        </p:spPr>
      </p:pic>
      <p:sp>
        <p:nvSpPr>
          <p:cNvPr id="5" name="Rectangle 4">
            <a:extLst>
              <a:ext uri="{FF2B5EF4-FFF2-40B4-BE49-F238E27FC236}">
                <a16:creationId xmlns:a16="http://schemas.microsoft.com/office/drawing/2014/main" id="{0B76F583-5A1F-4B5C-8038-AACED2BC3328}"/>
              </a:ext>
            </a:extLst>
          </p:cNvPr>
          <p:cNvSpPr/>
          <p:nvPr/>
        </p:nvSpPr>
        <p:spPr>
          <a:xfrm>
            <a:off x="178069" y="3809052"/>
            <a:ext cx="3837294" cy="507831"/>
          </a:xfrm>
          <a:prstGeom prst="rect">
            <a:avLst/>
          </a:prstGeom>
        </p:spPr>
        <p:txBody>
          <a:bodyPr wrap="square">
            <a:spAutoFit/>
          </a:bodyPr>
          <a:lstStyle/>
          <a:p>
            <a:r>
              <a:rPr lang="en-US" sz="900" dirty="0" err="1"/>
              <a:t>Krijkamp</a:t>
            </a:r>
            <a:r>
              <a:rPr lang="en-US" sz="900" dirty="0"/>
              <a:t>, </a:t>
            </a:r>
            <a:r>
              <a:rPr lang="en-US" sz="900" dirty="0" err="1"/>
              <a:t>Eline</a:t>
            </a:r>
            <a:r>
              <a:rPr lang="en-US" sz="900" dirty="0"/>
              <a:t> M., et al. "Microsimulation Modeling for Health Decision Sciences Using R: A Tutorial." </a:t>
            </a:r>
            <a:r>
              <a:rPr lang="en-US" sz="900" i="1" dirty="0"/>
              <a:t>Medical Decision Making</a:t>
            </a:r>
            <a:r>
              <a:rPr lang="en-US" sz="900" dirty="0"/>
              <a:t> 38.3 (2018): 400-422.</a:t>
            </a:r>
          </a:p>
        </p:txBody>
      </p:sp>
      <p:sp>
        <p:nvSpPr>
          <p:cNvPr id="7" name="Title 1">
            <a:extLst>
              <a:ext uri="{FF2B5EF4-FFF2-40B4-BE49-F238E27FC236}">
                <a16:creationId xmlns:a16="http://schemas.microsoft.com/office/drawing/2014/main" id="{6F4C2D0E-A775-42B7-AC58-51B298C36C7F}"/>
              </a:ext>
            </a:extLst>
          </p:cNvPr>
          <p:cNvSpPr txBox="1">
            <a:spLocks/>
          </p:cNvSpPr>
          <p:nvPr/>
        </p:nvSpPr>
        <p:spPr>
          <a:xfrm>
            <a:off x="152400" y="152400"/>
            <a:ext cx="8839200" cy="762000"/>
          </a:xfrm>
          <a:prstGeom prst="rect">
            <a:avLst/>
          </a:prstGeom>
        </p:spPr>
        <p:txBody>
          <a:bodyPr/>
          <a:lst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a:lstStyle>
          <a:p>
            <a:r>
              <a:rPr lang="en-US" dirty="0"/>
              <a:t>Example: Sick Sicker Markov </a:t>
            </a:r>
          </a:p>
        </p:txBody>
      </p:sp>
      <p:graphicFrame>
        <p:nvGraphicFramePr>
          <p:cNvPr id="6" name="Object 5">
            <a:extLst>
              <a:ext uri="{FF2B5EF4-FFF2-40B4-BE49-F238E27FC236}">
                <a16:creationId xmlns:a16="http://schemas.microsoft.com/office/drawing/2014/main" id="{BB4E4A6A-53B8-4242-9EE0-06E10EA39B78}"/>
              </a:ext>
            </a:extLst>
          </p:cNvPr>
          <p:cNvGraphicFramePr>
            <a:graphicFrameLocks noChangeAspect="1"/>
          </p:cNvGraphicFramePr>
          <p:nvPr>
            <p:extLst/>
          </p:nvPr>
        </p:nvGraphicFramePr>
        <p:xfrm>
          <a:off x="4685983" y="1443038"/>
          <a:ext cx="3971925" cy="2157412"/>
        </p:xfrm>
        <a:graphic>
          <a:graphicData uri="http://schemas.openxmlformats.org/presentationml/2006/ole">
            <mc:AlternateContent xmlns:mc="http://schemas.openxmlformats.org/markup-compatibility/2006">
              <mc:Choice xmlns:v="urn:schemas-microsoft-com:vml" Requires="v">
                <p:oleObj spid="_x0000_s3081" name="Equation" r:id="rId4" imgW="2501640" imgH="1358640" progId="Equation.DSMT4">
                  <p:embed/>
                </p:oleObj>
              </mc:Choice>
              <mc:Fallback>
                <p:oleObj name="Equation" r:id="rId4" imgW="2501640" imgH="1358640" progId="Equation.DSMT4">
                  <p:embed/>
                  <p:pic>
                    <p:nvPicPr>
                      <p:cNvPr id="6" name="Object 5">
                        <a:extLst>
                          <a:ext uri="{FF2B5EF4-FFF2-40B4-BE49-F238E27FC236}">
                            <a16:creationId xmlns:a16="http://schemas.microsoft.com/office/drawing/2014/main" id="{BB4E4A6A-53B8-4242-9EE0-06E10EA39B78}"/>
                          </a:ext>
                        </a:extLst>
                      </p:cNvPr>
                      <p:cNvPicPr/>
                      <p:nvPr/>
                    </p:nvPicPr>
                    <p:blipFill>
                      <a:blip r:embed="rId5"/>
                      <a:stretch>
                        <a:fillRect/>
                      </a:stretch>
                    </p:blipFill>
                    <p:spPr>
                      <a:xfrm>
                        <a:off x="4685983" y="1443038"/>
                        <a:ext cx="3971925" cy="2157412"/>
                      </a:xfrm>
                      <a:prstGeom prst="rect">
                        <a:avLst/>
                      </a:prstGeom>
                    </p:spPr>
                  </p:pic>
                </p:oleObj>
              </mc:Fallback>
            </mc:AlternateContent>
          </a:graphicData>
        </a:graphic>
      </p:graphicFrame>
      <p:sp>
        <p:nvSpPr>
          <p:cNvPr id="8" name="Arrow: Down 7">
            <a:extLst>
              <a:ext uri="{FF2B5EF4-FFF2-40B4-BE49-F238E27FC236}">
                <a16:creationId xmlns:a16="http://schemas.microsoft.com/office/drawing/2014/main" id="{EF27EB44-1913-4782-997C-C6CF4A647791}"/>
              </a:ext>
            </a:extLst>
          </p:cNvPr>
          <p:cNvSpPr/>
          <p:nvPr/>
        </p:nvSpPr>
        <p:spPr>
          <a:xfrm rot="16200000">
            <a:off x="4159412" y="2523623"/>
            <a:ext cx="457200" cy="228600"/>
          </a:xfrm>
          <a:prstGeom prst="downArrow">
            <a:avLst/>
          </a:prstGeom>
          <a:gradFill flip="none" rotWithShape="1">
            <a:gsLst>
              <a:gs pos="0">
                <a:schemeClr val="tx2"/>
              </a:gs>
              <a:gs pos="100000">
                <a:schemeClr val="tx2">
                  <a:lumMod val="75000"/>
                </a:schemeClr>
              </a:gs>
            </a:gsLst>
            <a:lin ang="3540000" scaled="0"/>
            <a:tileRect/>
          </a:gradFill>
          <a:ln w="190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Tree>
    <p:extLst>
      <p:ext uri="{BB962C8B-B14F-4D97-AF65-F5344CB8AC3E}">
        <p14:creationId xmlns:p14="http://schemas.microsoft.com/office/powerpoint/2010/main" val="8266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CEB59-6154-4325-8813-0540C3D668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069" y="894008"/>
            <a:ext cx="3837294" cy="2788890"/>
          </a:xfrm>
          <a:prstGeom prst="rect">
            <a:avLst/>
          </a:prstGeom>
        </p:spPr>
      </p:pic>
      <p:sp>
        <p:nvSpPr>
          <p:cNvPr id="5" name="Rectangle 4">
            <a:extLst>
              <a:ext uri="{FF2B5EF4-FFF2-40B4-BE49-F238E27FC236}">
                <a16:creationId xmlns:a16="http://schemas.microsoft.com/office/drawing/2014/main" id="{0B76F583-5A1F-4B5C-8038-AACED2BC3328}"/>
              </a:ext>
            </a:extLst>
          </p:cNvPr>
          <p:cNvSpPr/>
          <p:nvPr/>
        </p:nvSpPr>
        <p:spPr>
          <a:xfrm>
            <a:off x="178069" y="3809052"/>
            <a:ext cx="3837294" cy="507831"/>
          </a:xfrm>
          <a:prstGeom prst="rect">
            <a:avLst/>
          </a:prstGeom>
        </p:spPr>
        <p:txBody>
          <a:bodyPr wrap="square">
            <a:spAutoFit/>
          </a:bodyPr>
          <a:lstStyle/>
          <a:p>
            <a:r>
              <a:rPr lang="en-US" sz="900" dirty="0" err="1"/>
              <a:t>Krijkamp</a:t>
            </a:r>
            <a:r>
              <a:rPr lang="en-US" sz="900" dirty="0"/>
              <a:t>, </a:t>
            </a:r>
            <a:r>
              <a:rPr lang="en-US" sz="900" dirty="0" err="1"/>
              <a:t>Eline</a:t>
            </a:r>
            <a:r>
              <a:rPr lang="en-US" sz="900" dirty="0"/>
              <a:t> M., et al. "Microsimulation Modeling for Health Decision Sciences Using R: A Tutorial." </a:t>
            </a:r>
            <a:r>
              <a:rPr lang="en-US" sz="900" i="1" dirty="0"/>
              <a:t>Medical Decision Making</a:t>
            </a:r>
            <a:r>
              <a:rPr lang="en-US" sz="900" dirty="0"/>
              <a:t> 38.3 (2018): 400-422.</a:t>
            </a:r>
          </a:p>
        </p:txBody>
      </p:sp>
      <p:sp>
        <p:nvSpPr>
          <p:cNvPr id="7" name="Title 1">
            <a:extLst>
              <a:ext uri="{FF2B5EF4-FFF2-40B4-BE49-F238E27FC236}">
                <a16:creationId xmlns:a16="http://schemas.microsoft.com/office/drawing/2014/main" id="{6F4C2D0E-A775-42B7-AC58-51B298C36C7F}"/>
              </a:ext>
            </a:extLst>
          </p:cNvPr>
          <p:cNvSpPr txBox="1">
            <a:spLocks/>
          </p:cNvSpPr>
          <p:nvPr/>
        </p:nvSpPr>
        <p:spPr>
          <a:xfrm>
            <a:off x="152400" y="152400"/>
            <a:ext cx="8839200" cy="762000"/>
          </a:xfrm>
          <a:prstGeom prst="rect">
            <a:avLst/>
          </a:prstGeom>
        </p:spPr>
        <p:txBody>
          <a:bodyPr/>
          <a:lst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a:lstStyle>
          <a:p>
            <a:r>
              <a:rPr lang="en-US" dirty="0"/>
              <a:t>Example: Sick Sicker Markov </a:t>
            </a:r>
          </a:p>
        </p:txBody>
      </p:sp>
      <p:sp>
        <p:nvSpPr>
          <p:cNvPr id="8" name="Arrow: Down 7">
            <a:extLst>
              <a:ext uri="{FF2B5EF4-FFF2-40B4-BE49-F238E27FC236}">
                <a16:creationId xmlns:a16="http://schemas.microsoft.com/office/drawing/2014/main" id="{EF27EB44-1913-4782-997C-C6CF4A647791}"/>
              </a:ext>
            </a:extLst>
          </p:cNvPr>
          <p:cNvSpPr/>
          <p:nvPr/>
        </p:nvSpPr>
        <p:spPr>
          <a:xfrm rot="16200000">
            <a:off x="4159412" y="2523623"/>
            <a:ext cx="457200" cy="228600"/>
          </a:xfrm>
          <a:prstGeom prst="downArrow">
            <a:avLst/>
          </a:prstGeom>
          <a:gradFill flip="none" rotWithShape="1">
            <a:gsLst>
              <a:gs pos="0">
                <a:schemeClr val="tx2"/>
              </a:gs>
              <a:gs pos="100000">
                <a:schemeClr val="tx2">
                  <a:lumMod val="75000"/>
                </a:schemeClr>
              </a:gs>
            </a:gsLst>
            <a:lin ang="3540000" scaled="0"/>
            <a:tileRect/>
          </a:gradFill>
          <a:ln w="19050" cap="flat" cmpd="sng" algn="ctr">
            <a:solidFill>
              <a:schemeClr val="accent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graphicFrame>
        <p:nvGraphicFramePr>
          <p:cNvPr id="9" name="Object 8">
            <a:extLst>
              <a:ext uri="{FF2B5EF4-FFF2-40B4-BE49-F238E27FC236}">
                <a16:creationId xmlns:a16="http://schemas.microsoft.com/office/drawing/2014/main" id="{10E286CC-5517-4B07-874A-3709A4A31FEA}"/>
              </a:ext>
            </a:extLst>
          </p:cNvPr>
          <p:cNvGraphicFramePr>
            <a:graphicFrameLocks noChangeAspect="1"/>
          </p:cNvGraphicFramePr>
          <p:nvPr>
            <p:extLst/>
          </p:nvPr>
        </p:nvGraphicFramePr>
        <p:xfrm>
          <a:off x="4868863" y="1443038"/>
          <a:ext cx="3971925" cy="2157412"/>
        </p:xfrm>
        <a:graphic>
          <a:graphicData uri="http://schemas.openxmlformats.org/presentationml/2006/ole">
            <mc:AlternateContent xmlns:mc="http://schemas.openxmlformats.org/markup-compatibility/2006">
              <mc:Choice xmlns:v="urn:schemas-microsoft-com:vml" Requires="v">
                <p:oleObj spid="_x0000_s4105" name="Equation" r:id="rId4" imgW="2501640" imgH="1358640" progId="Equation.DSMT4">
                  <p:embed/>
                </p:oleObj>
              </mc:Choice>
              <mc:Fallback>
                <p:oleObj name="Equation" r:id="rId4" imgW="2501640" imgH="1358640" progId="Equation.DSMT4">
                  <p:embed/>
                  <p:pic>
                    <p:nvPicPr>
                      <p:cNvPr id="9" name="Object 8">
                        <a:extLst>
                          <a:ext uri="{FF2B5EF4-FFF2-40B4-BE49-F238E27FC236}">
                            <a16:creationId xmlns:a16="http://schemas.microsoft.com/office/drawing/2014/main" id="{10E286CC-5517-4B07-874A-3709A4A31FEA}"/>
                          </a:ext>
                        </a:extLst>
                      </p:cNvPr>
                      <p:cNvPicPr/>
                      <p:nvPr/>
                    </p:nvPicPr>
                    <p:blipFill>
                      <a:blip r:embed="rId5"/>
                      <a:stretch>
                        <a:fillRect/>
                      </a:stretch>
                    </p:blipFill>
                    <p:spPr>
                      <a:xfrm>
                        <a:off x="4868863" y="1443038"/>
                        <a:ext cx="3971925" cy="2157412"/>
                      </a:xfrm>
                      <a:prstGeom prst="rect">
                        <a:avLst/>
                      </a:prstGeom>
                    </p:spPr>
                  </p:pic>
                </p:oleObj>
              </mc:Fallback>
            </mc:AlternateContent>
          </a:graphicData>
        </a:graphic>
      </p:graphicFrame>
    </p:spTree>
    <p:extLst>
      <p:ext uri="{BB962C8B-B14F-4D97-AF65-F5344CB8AC3E}">
        <p14:creationId xmlns:p14="http://schemas.microsoft.com/office/powerpoint/2010/main" val="2592846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762000"/>
          <a:ext cx="8667750" cy="6762750"/>
          <a:chOff x="476250" y="762000"/>
          <a:chExt cx="8667750" cy="6762750"/>
        </a:xfrm>
      </p:grpSpPr>
      <p:sp>
        <p:nvSpPr>
          <p:cNvPr id="4" name="TextBox 3"/>
          <p:cNvSpPr txBox="1"/>
          <p:nvPr/>
        </p:nvSpPr>
        <p:spPr>
          <a:xfrm>
            <a:off x="1500188" y="571500"/>
            <a:ext cx="6143625" cy="346249"/>
          </a:xfrm>
          <a:prstGeom prst="rect">
            <a:avLst/>
          </a:prstGeom>
          <a:noFill/>
        </p:spPr>
        <p:txBody>
          <a:bodyPr lIns="68580" tIns="34290" rIns="68580" bIns="34290" rtlCol="0">
            <a:spAutoFit/>
          </a:bodyPr>
          <a:lstStyle/>
          <a:p>
            <a:pPr algn="ctr" fontAlgn="base"/>
            <a:r>
              <a:rPr lang="en-US" b="1" i="1">
                <a:solidFill>
                  <a:srgbClr val="333333">
                    <a:alpha val="20000"/>
                  </a:srgbClr>
                </a:solidFill>
                <a:latin typeface="Calibri"/>
              </a:rPr>
              <a:t>Live Content Slide</a:t>
            </a:r>
          </a:p>
        </p:txBody>
      </p:sp>
      <p:sp>
        <p:nvSpPr>
          <p:cNvPr id="2" name="TextBox 1"/>
          <p:cNvSpPr txBox="1"/>
          <p:nvPr/>
        </p:nvSpPr>
        <p:spPr>
          <a:xfrm>
            <a:off x="1500188" y="928687"/>
            <a:ext cx="6143625" cy="276999"/>
          </a:xfrm>
          <a:prstGeom prst="rect">
            <a:avLst/>
          </a:prstGeom>
          <a:noFill/>
        </p:spPr>
        <p:txBody>
          <a:bodyPr lIns="68580" tIns="34290" rIns="68580" bIns="34290" rtlCol="0">
            <a:spAutoFit/>
          </a:bodyPr>
          <a:lstStyle/>
          <a:p>
            <a:pPr algn="ctr" fontAlgn="base"/>
            <a:r>
              <a:rPr lang="en-US" sz="1350" b="1" i="1">
                <a:solidFill>
                  <a:srgbClr val="666666">
                    <a:alpha val="40000"/>
                  </a:srgbClr>
                </a:solidFill>
                <a:latin typeface="Calibri"/>
              </a:rPr>
              <a:t>When playing as a slideshow, this slide will display live content</a:t>
            </a:r>
          </a:p>
        </p:txBody>
      </p:sp>
      <p:sp>
        <p:nvSpPr>
          <p:cNvPr id="3" name="TextBox 2"/>
          <p:cNvSpPr txBox="1"/>
          <p:nvPr/>
        </p:nvSpPr>
        <p:spPr>
          <a:xfrm>
            <a:off x="1500188" y="1500187"/>
            <a:ext cx="6143625" cy="1315745"/>
          </a:xfrm>
          <a:prstGeom prst="rect">
            <a:avLst/>
          </a:prstGeom>
          <a:noFill/>
        </p:spPr>
        <p:txBody>
          <a:bodyPr lIns="68580" tIns="34290" rIns="68580" bIns="34290" rtlCol="0">
            <a:spAutoFit/>
          </a:bodyPr>
          <a:lstStyle/>
          <a:p>
            <a:pPr algn="ctr" fontAlgn="base"/>
            <a:r>
              <a:rPr lang="en-US" sz="2700" b="1">
                <a:solidFill>
                  <a:srgbClr val="C8581B">
                    <a:alpha val="78430"/>
                  </a:srgbClr>
                </a:solidFill>
                <a:latin typeface="Calibri"/>
              </a:rPr>
              <a:t>Poll: Do you think R is better for cost-effectiveness modeling and analysis than Excel?  </a:t>
            </a:r>
          </a:p>
        </p:txBody>
      </p:sp>
    </p:spTree>
    <p:extLst>
      <p:ext uri="{BB962C8B-B14F-4D97-AF65-F5344CB8AC3E}">
        <p14:creationId xmlns:p14="http://schemas.microsoft.com/office/powerpoint/2010/main" val="567259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State Occupancy (Matrix Arithmetic)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Define Transition Matrix </a:t>
            </a:r>
          </a:p>
        </p:txBody>
      </p:sp>
      <p:sp>
        <p:nvSpPr>
          <p:cNvPr id="5" name="TextBox 4">
            <a:extLst>
              <a:ext uri="{FF2B5EF4-FFF2-40B4-BE49-F238E27FC236}">
                <a16:creationId xmlns:a16="http://schemas.microsoft.com/office/drawing/2014/main" id="{B57F7F6E-021A-084C-8B27-924D5CD5C17B}"/>
              </a:ext>
            </a:extLst>
          </p:cNvPr>
          <p:cNvSpPr txBox="1"/>
          <p:nvPr/>
        </p:nvSpPr>
        <p:spPr>
          <a:xfrm>
            <a:off x="778815" y="1885812"/>
            <a:ext cx="7220609" cy="200629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fr-FR" sz="1300" b="1" dirty="0">
                <a:latin typeface="Lucida Console"/>
                <a:cs typeface="Lucida Console"/>
              </a:rPr>
              <a:t>&gt; </a:t>
            </a:r>
            <a:r>
              <a:rPr lang="fr-FR" sz="1300" b="1" dirty="0" err="1">
                <a:latin typeface="Lucida Console"/>
                <a:cs typeface="Lucida Console"/>
              </a:rPr>
              <a:t>transition_matrix</a:t>
            </a:r>
            <a:r>
              <a:rPr lang="fr-FR" sz="1300" b="1" dirty="0">
                <a:latin typeface="Lucida Console"/>
                <a:cs typeface="Lucida Console"/>
              </a:rPr>
              <a:t>&lt;-matrix(c((1-.15-0.005),.15,0,.005,</a:t>
            </a:r>
          </a:p>
          <a:p>
            <a:r>
              <a:rPr lang="fr-FR" sz="1300" b="1" dirty="0">
                <a:latin typeface="Lucida Console"/>
                <a:cs typeface="Lucida Console"/>
              </a:rPr>
              <a:t>+                             .5,(1-.5-.105-0.01492512),.105,0.01492512,</a:t>
            </a:r>
          </a:p>
          <a:p>
            <a:r>
              <a:rPr lang="fr-FR" sz="1300" b="1" dirty="0">
                <a:latin typeface="Lucida Console"/>
                <a:cs typeface="Lucida Console"/>
              </a:rPr>
              <a:t>+                             0,0,(1-0.04888987),0.04888987,</a:t>
            </a:r>
          </a:p>
          <a:p>
            <a:r>
              <a:rPr lang="fr-FR" sz="1300" b="1" dirty="0">
                <a:latin typeface="Lucida Console"/>
                <a:cs typeface="Lucida Console"/>
              </a:rPr>
              <a:t>+                             0,0,0,1),</a:t>
            </a:r>
            <a:r>
              <a:rPr lang="fr-FR" sz="1300" b="1" dirty="0" err="1">
                <a:latin typeface="Lucida Console"/>
                <a:cs typeface="Lucida Console"/>
              </a:rPr>
              <a:t>nrow</a:t>
            </a:r>
            <a:r>
              <a:rPr lang="fr-FR" sz="1300" b="1" dirty="0">
                <a:latin typeface="Lucida Console"/>
                <a:cs typeface="Lucida Console"/>
              </a:rPr>
              <a:t>=4,byrow=T)</a:t>
            </a:r>
          </a:p>
          <a:p>
            <a:r>
              <a:rPr lang="fr-FR" sz="1300" b="1" dirty="0">
                <a:latin typeface="Lucida Console"/>
                <a:cs typeface="Lucida Console"/>
              </a:rPr>
              <a:t>&gt; </a:t>
            </a:r>
            <a:r>
              <a:rPr lang="fr-FR" sz="1300" b="1" dirty="0" err="1">
                <a:latin typeface="Lucida Console"/>
                <a:cs typeface="Lucida Console"/>
              </a:rPr>
              <a:t>transition_matrix</a:t>
            </a:r>
            <a:endParaRPr lang="fr-FR" sz="1300" b="1" dirty="0">
              <a:latin typeface="Lucida Console"/>
              <a:cs typeface="Lucida Console"/>
            </a:endParaRPr>
          </a:p>
          <a:p>
            <a:r>
              <a:rPr lang="fr-FR" sz="1300" b="1" dirty="0">
                <a:latin typeface="Lucida Console"/>
                <a:cs typeface="Lucida Console"/>
              </a:rPr>
              <a:t>      [,1]      [,2]      [,3]       [,4]</a:t>
            </a:r>
          </a:p>
          <a:p>
            <a:r>
              <a:rPr lang="fr-FR" sz="1300" b="1" dirty="0">
                <a:latin typeface="Lucida Console"/>
                <a:cs typeface="Lucida Console"/>
              </a:rPr>
              <a:t>[1,] 0.845 0.1500000 0.0000000 0.00500000</a:t>
            </a:r>
          </a:p>
          <a:p>
            <a:r>
              <a:rPr lang="fr-FR" sz="1300" b="1" dirty="0">
                <a:latin typeface="Lucida Console"/>
                <a:cs typeface="Lucida Console"/>
              </a:rPr>
              <a:t>[2,] 0.500 0.3800749 0.1050000 0.01492512</a:t>
            </a:r>
          </a:p>
          <a:p>
            <a:r>
              <a:rPr lang="fr-FR" sz="1300" b="1" dirty="0">
                <a:latin typeface="Lucida Console"/>
                <a:cs typeface="Lucida Console"/>
              </a:rPr>
              <a:t>[3,] 0.000 0.0000000 0.9511101 0.04888987</a:t>
            </a:r>
          </a:p>
          <a:p>
            <a:r>
              <a:rPr lang="fr-FR" sz="1300" b="1" dirty="0">
                <a:latin typeface="Lucida Console"/>
                <a:cs typeface="Lucida Console"/>
              </a:rPr>
              <a:t>[4,] 0.000 0.0000000 0.0000000 1.00000000</a:t>
            </a:r>
            <a:endParaRPr lang="en-US" sz="1300" b="1" dirty="0">
              <a:latin typeface="Lucida Console"/>
              <a:cs typeface="Lucida Console"/>
            </a:endParaRPr>
          </a:p>
        </p:txBody>
      </p:sp>
    </p:spTree>
    <p:extLst>
      <p:ext uri="{BB962C8B-B14F-4D97-AF65-F5344CB8AC3E}">
        <p14:creationId xmlns:p14="http://schemas.microsoft.com/office/powerpoint/2010/main" val="607378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State Occupancy (Matrix Arithmetic)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3918904"/>
          </a:xfrm>
        </p:spPr>
        <p:txBody>
          <a:bodyPr>
            <a:normAutofit/>
          </a:bodyPr>
          <a:lstStyle/>
          <a:p>
            <a:r>
              <a:rPr lang="en-US" dirty="0"/>
              <a:t>Define Initial Population</a:t>
            </a:r>
          </a:p>
          <a:p>
            <a:endParaRPr lang="en-US" dirty="0"/>
          </a:p>
          <a:p>
            <a:endParaRPr lang="en-US" dirty="0"/>
          </a:p>
          <a:p>
            <a:endParaRPr lang="en-US" dirty="0"/>
          </a:p>
          <a:p>
            <a:r>
              <a:rPr lang="en-US" dirty="0"/>
              <a:t>Multiply</a:t>
            </a:r>
          </a:p>
          <a:p>
            <a:endParaRPr lang="en-US" dirty="0"/>
          </a:p>
        </p:txBody>
      </p:sp>
      <p:sp>
        <p:nvSpPr>
          <p:cNvPr id="5" name="TextBox 4">
            <a:extLst>
              <a:ext uri="{FF2B5EF4-FFF2-40B4-BE49-F238E27FC236}">
                <a16:creationId xmlns:a16="http://schemas.microsoft.com/office/drawing/2014/main" id="{B57F7F6E-021A-084C-8B27-924D5CD5C17B}"/>
              </a:ext>
            </a:extLst>
          </p:cNvPr>
          <p:cNvSpPr txBox="1"/>
          <p:nvPr/>
        </p:nvSpPr>
        <p:spPr>
          <a:xfrm>
            <a:off x="853416" y="1571265"/>
            <a:ext cx="7220609" cy="100666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b="1" dirty="0">
                <a:latin typeface="Lucida Console"/>
                <a:cs typeface="Lucida Console"/>
              </a:rPr>
              <a:t>&gt; initial&lt;-matrix(c(1000,0,0,0),</a:t>
            </a:r>
            <a:r>
              <a:rPr lang="en-US" sz="1300" b="1" dirty="0" err="1">
                <a:latin typeface="Lucida Console"/>
                <a:cs typeface="Lucida Console"/>
              </a:rPr>
              <a:t>nrow</a:t>
            </a:r>
            <a:r>
              <a:rPr lang="en-US" sz="1300" b="1" dirty="0">
                <a:latin typeface="Lucida Console"/>
                <a:cs typeface="Lucida Console"/>
              </a:rPr>
              <a:t>=1)</a:t>
            </a:r>
          </a:p>
          <a:p>
            <a:r>
              <a:rPr lang="en-US" sz="1300" b="1" dirty="0">
                <a:latin typeface="Lucida Console"/>
                <a:cs typeface="Lucida Console"/>
              </a:rPr>
              <a:t>&gt; initial</a:t>
            </a:r>
          </a:p>
          <a:p>
            <a:r>
              <a:rPr lang="en-US" sz="1300" b="1" dirty="0">
                <a:latin typeface="Lucida Console"/>
                <a:cs typeface="Lucida Console"/>
              </a:rPr>
              <a:t>     [,1] [,2] [,3] [,4]</a:t>
            </a:r>
          </a:p>
          <a:p>
            <a:r>
              <a:rPr lang="en-US" sz="1300" b="1" dirty="0">
                <a:latin typeface="Lucida Console"/>
                <a:cs typeface="Lucida Console"/>
              </a:rPr>
              <a:t>[1,] 1000    0    0    0</a:t>
            </a:r>
          </a:p>
        </p:txBody>
      </p:sp>
      <p:sp>
        <p:nvSpPr>
          <p:cNvPr id="8" name="TextBox 7">
            <a:extLst>
              <a:ext uri="{FF2B5EF4-FFF2-40B4-BE49-F238E27FC236}">
                <a16:creationId xmlns:a16="http://schemas.microsoft.com/office/drawing/2014/main" id="{29CE014E-C6D5-4A5A-B3CD-30909438A3CB}"/>
              </a:ext>
            </a:extLst>
          </p:cNvPr>
          <p:cNvSpPr txBox="1"/>
          <p:nvPr/>
        </p:nvSpPr>
        <p:spPr>
          <a:xfrm>
            <a:off x="853415" y="3186705"/>
            <a:ext cx="7220609" cy="178153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b="1" dirty="0">
                <a:latin typeface="Lucida Console"/>
                <a:cs typeface="Lucida Console"/>
              </a:rPr>
              <a:t>&gt; #After Year 1 </a:t>
            </a:r>
          </a:p>
          <a:p>
            <a:r>
              <a:rPr lang="en-US" sz="1300" b="1" dirty="0">
                <a:latin typeface="Lucida Console"/>
                <a:cs typeface="Lucida Console"/>
              </a:rPr>
              <a:t>&gt; initial%*%(</a:t>
            </a:r>
            <a:r>
              <a:rPr lang="en-US" sz="1300" b="1" dirty="0" err="1">
                <a:latin typeface="Lucida Console"/>
                <a:cs typeface="Lucida Console"/>
              </a:rPr>
              <a:t>transition_matrix</a:t>
            </a:r>
            <a:r>
              <a:rPr lang="en-US" sz="1300" b="1" dirty="0">
                <a:latin typeface="Lucida Console"/>
                <a:cs typeface="Lucida Console"/>
              </a:rPr>
              <a:t>%^%1)</a:t>
            </a:r>
          </a:p>
          <a:p>
            <a:r>
              <a:rPr lang="en-US" sz="1300" b="1" dirty="0">
                <a:latin typeface="Lucida Console"/>
                <a:cs typeface="Lucida Console"/>
              </a:rPr>
              <a:t>     [,1] [,2] [,3] [,4]</a:t>
            </a:r>
          </a:p>
          <a:p>
            <a:r>
              <a:rPr lang="en-US" sz="1300" b="1" dirty="0">
                <a:latin typeface="Lucida Console"/>
                <a:cs typeface="Lucida Console"/>
              </a:rPr>
              <a:t>[1,]  845  150    0    5</a:t>
            </a:r>
          </a:p>
          <a:p>
            <a:r>
              <a:rPr lang="en-US" sz="1300" b="1" dirty="0">
                <a:latin typeface="Lucida Console"/>
                <a:cs typeface="Lucida Console"/>
              </a:rPr>
              <a:t>&gt; #After Year 5</a:t>
            </a:r>
          </a:p>
          <a:p>
            <a:r>
              <a:rPr lang="en-US" sz="1300" b="1" dirty="0">
                <a:latin typeface="Lucida Console"/>
                <a:cs typeface="Lucida Console"/>
              </a:rPr>
              <a:t>&gt; initial%*%(</a:t>
            </a:r>
            <a:r>
              <a:rPr lang="en-US" sz="1300" b="1" dirty="0" err="1">
                <a:latin typeface="Lucida Console"/>
                <a:cs typeface="Lucida Console"/>
              </a:rPr>
              <a:t>transition_matrix</a:t>
            </a:r>
            <a:r>
              <a:rPr lang="en-US" sz="1300" b="1" dirty="0">
                <a:latin typeface="Lucida Console"/>
                <a:cs typeface="Lucida Console"/>
              </a:rPr>
              <a:t>%^%5)</a:t>
            </a:r>
          </a:p>
          <a:p>
            <a:r>
              <a:rPr lang="en-US" sz="1300" b="1" dirty="0">
                <a:latin typeface="Lucida Console"/>
                <a:cs typeface="Lucida Console"/>
              </a:rPr>
              <a:t>         [,1]     [,2]    [,3]     [,4]</a:t>
            </a:r>
          </a:p>
          <a:p>
            <a:r>
              <a:rPr lang="en-US" sz="1300" b="1" dirty="0">
                <a:latin typeface="Lucida Console"/>
                <a:cs typeface="Lucida Console"/>
              </a:rPr>
              <a:t>[1,] 713.8373 180.7036 69.2586 36.20055</a:t>
            </a:r>
          </a:p>
        </p:txBody>
      </p:sp>
    </p:spTree>
    <p:extLst>
      <p:ext uri="{BB962C8B-B14F-4D97-AF65-F5344CB8AC3E}">
        <p14:creationId xmlns:p14="http://schemas.microsoft.com/office/powerpoint/2010/main" val="72735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Compute Costs (Brute Force)</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3918904"/>
          </a:xfrm>
        </p:spPr>
        <p:txBody>
          <a:bodyPr>
            <a:normAutofit/>
          </a:bodyPr>
          <a:lstStyle/>
          <a:p>
            <a:pPr marL="0" indent="0">
              <a:buNone/>
            </a:pPr>
            <a:endParaRPr lang="en-US" dirty="0"/>
          </a:p>
          <a:p>
            <a:endParaRPr lang="en-US" dirty="0"/>
          </a:p>
          <a:p>
            <a:endParaRPr lang="en-US" dirty="0"/>
          </a:p>
          <a:p>
            <a:r>
              <a:rPr lang="en-US" dirty="0"/>
              <a:t>Multiply</a:t>
            </a:r>
          </a:p>
          <a:p>
            <a:endParaRPr lang="en-US" dirty="0"/>
          </a:p>
        </p:txBody>
      </p:sp>
      <p:sp>
        <p:nvSpPr>
          <p:cNvPr id="5" name="TextBox 4">
            <a:extLst>
              <a:ext uri="{FF2B5EF4-FFF2-40B4-BE49-F238E27FC236}">
                <a16:creationId xmlns:a16="http://schemas.microsoft.com/office/drawing/2014/main" id="{B57F7F6E-021A-084C-8B27-924D5CD5C17B}"/>
              </a:ext>
            </a:extLst>
          </p:cNvPr>
          <p:cNvSpPr txBox="1"/>
          <p:nvPr/>
        </p:nvSpPr>
        <p:spPr>
          <a:xfrm>
            <a:off x="160986" y="1150936"/>
            <a:ext cx="8933013" cy="3696350"/>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b="1" dirty="0">
                <a:latin typeface="Lucida Console"/>
                <a:cs typeface="Lucida Console"/>
              </a:rPr>
              <a:t>&gt; #Cost after time 1</a:t>
            </a:r>
          </a:p>
          <a:p>
            <a:r>
              <a:rPr lang="en-US" sz="1300" b="1" dirty="0">
                <a:latin typeface="Lucida Console"/>
                <a:cs typeface="Lucida Console"/>
              </a:rPr>
              <a:t>&gt; initial%*%(</a:t>
            </a:r>
            <a:r>
              <a:rPr lang="en-US" sz="1300" b="1" dirty="0" err="1">
                <a:latin typeface="Lucida Console"/>
                <a:cs typeface="Lucida Console"/>
              </a:rPr>
              <a:t>transition_matrix</a:t>
            </a:r>
            <a:r>
              <a:rPr lang="en-US" sz="1300" b="1" dirty="0">
                <a:latin typeface="Lucida Console"/>
                <a:cs typeface="Lucida Console"/>
              </a:rPr>
              <a:t>%^%1)*matrix(c(12000+2000,12000+4000,12000+15000,0),</a:t>
            </a:r>
            <a:r>
              <a:rPr lang="en-US" sz="1300" b="1" dirty="0" err="1">
                <a:latin typeface="Lucida Console"/>
                <a:cs typeface="Lucida Console"/>
              </a:rPr>
              <a:t>nrow</a:t>
            </a:r>
            <a:r>
              <a:rPr lang="en-US" sz="1300" b="1" dirty="0">
                <a:latin typeface="Lucida Console"/>
                <a:cs typeface="Lucida Console"/>
              </a:rPr>
              <a:t>=1)</a:t>
            </a:r>
          </a:p>
          <a:p>
            <a:r>
              <a:rPr lang="en-US" sz="1300" b="1" dirty="0">
                <a:latin typeface="Lucida Console"/>
                <a:cs typeface="Lucida Console"/>
              </a:rPr>
              <a:t>         [,1]    [,2] [,3] [,4]</a:t>
            </a:r>
          </a:p>
          <a:p>
            <a:r>
              <a:rPr lang="en-US" sz="1300" b="1" dirty="0">
                <a:latin typeface="Lucida Console"/>
                <a:cs typeface="Lucida Console"/>
              </a:rPr>
              <a:t>[1,] 11830000 2400000    0    0</a:t>
            </a:r>
          </a:p>
          <a:p>
            <a:r>
              <a:rPr lang="en-US" sz="1300" b="1" dirty="0">
                <a:latin typeface="Lucida Console"/>
                <a:cs typeface="Lucida Console"/>
              </a:rPr>
              <a:t>&gt; </a:t>
            </a:r>
          </a:p>
          <a:p>
            <a:r>
              <a:rPr lang="en-US" sz="1300" b="1" dirty="0">
                <a:latin typeface="Lucida Console"/>
                <a:cs typeface="Lucida Console"/>
              </a:rPr>
              <a:t>&gt; </a:t>
            </a:r>
            <a:r>
              <a:rPr lang="en-US" sz="1300" b="1" dirty="0" err="1">
                <a:latin typeface="Lucida Console"/>
                <a:cs typeface="Lucida Console"/>
              </a:rPr>
              <a:t>costTreat</a:t>
            </a:r>
            <a:r>
              <a:rPr lang="en-US" sz="1300" b="1" dirty="0">
                <a:latin typeface="Lucida Console"/>
                <a:cs typeface="Lucida Console"/>
              </a:rPr>
              <a:t>&lt;-matrix(c(12000+2000,12000+4000,12000+15000,0),</a:t>
            </a:r>
            <a:r>
              <a:rPr lang="en-US" sz="1300" b="1" dirty="0" err="1">
                <a:latin typeface="Lucida Console"/>
                <a:cs typeface="Lucida Console"/>
              </a:rPr>
              <a:t>nrow</a:t>
            </a:r>
            <a:r>
              <a:rPr lang="en-US" sz="1300" b="1" dirty="0">
                <a:latin typeface="Lucida Console"/>
                <a:cs typeface="Lucida Console"/>
              </a:rPr>
              <a:t>=1)</a:t>
            </a:r>
          </a:p>
          <a:p>
            <a:r>
              <a:rPr lang="en-US" sz="1300" b="1" dirty="0">
                <a:latin typeface="Lucida Console"/>
                <a:cs typeface="Lucida Console"/>
              </a:rPr>
              <a:t>&gt; </a:t>
            </a:r>
          </a:p>
          <a:p>
            <a:r>
              <a:rPr lang="en-US" sz="1300" b="1" dirty="0">
                <a:latin typeface="Lucida Console"/>
                <a:cs typeface="Lucida Console"/>
              </a:rPr>
              <a:t>&gt; #Cost after time 5</a:t>
            </a:r>
          </a:p>
          <a:p>
            <a:r>
              <a:rPr lang="en-US" sz="1300" b="1" dirty="0">
                <a:latin typeface="Lucida Console"/>
                <a:cs typeface="Lucida Console"/>
              </a:rPr>
              <a:t>&gt; </a:t>
            </a:r>
            <a:r>
              <a:rPr lang="en-US" sz="1300" b="1" dirty="0" err="1">
                <a:latin typeface="Lucida Console"/>
                <a:cs typeface="Lucida Console"/>
              </a:rPr>
              <a:t>Treat_Cost</a:t>
            </a:r>
            <a:r>
              <a:rPr lang="en-US" sz="1300" b="1" dirty="0">
                <a:latin typeface="Lucida Console"/>
                <a:cs typeface="Lucida Console"/>
              </a:rPr>
              <a:t>&lt;-</a:t>
            </a:r>
          </a:p>
          <a:p>
            <a:r>
              <a:rPr lang="en-US" sz="1300" b="1" dirty="0">
                <a:latin typeface="Lucida Console"/>
                <a:cs typeface="Lucida Console"/>
              </a:rPr>
              <a:t>+   sum(</a:t>
            </a:r>
          </a:p>
          <a:p>
            <a:r>
              <a:rPr lang="en-US" sz="1300" b="1" dirty="0">
                <a:latin typeface="Lucida Console"/>
                <a:cs typeface="Lucida Console"/>
              </a:rPr>
              <a:t>+     initial%*%(</a:t>
            </a:r>
            <a:r>
              <a:rPr lang="en-US" sz="1300" b="1" dirty="0" err="1">
                <a:latin typeface="Lucida Console"/>
                <a:cs typeface="Lucida Console"/>
              </a:rPr>
              <a:t>transition_matrix</a:t>
            </a:r>
            <a:r>
              <a:rPr lang="en-US" sz="1300" b="1" dirty="0">
                <a:latin typeface="Lucida Console"/>
                <a:cs typeface="Lucida Console"/>
              </a:rPr>
              <a:t>%^%1)*</a:t>
            </a:r>
            <a:r>
              <a:rPr lang="en-US" sz="1300" b="1" dirty="0" err="1">
                <a:latin typeface="Lucida Console"/>
                <a:cs typeface="Lucida Console"/>
              </a:rPr>
              <a:t>costTreat</a:t>
            </a:r>
            <a:r>
              <a:rPr lang="en-US" sz="1300" b="1" dirty="0">
                <a:latin typeface="Lucida Console"/>
                <a:cs typeface="Lucida Console"/>
              </a:rPr>
              <a:t>+</a:t>
            </a:r>
          </a:p>
          <a:p>
            <a:r>
              <a:rPr lang="en-US" sz="1300" b="1" dirty="0">
                <a:latin typeface="Lucida Console"/>
                <a:cs typeface="Lucida Console"/>
              </a:rPr>
              <a:t>+       initial%*%(</a:t>
            </a:r>
            <a:r>
              <a:rPr lang="en-US" sz="1300" b="1" dirty="0" err="1">
                <a:latin typeface="Lucida Console"/>
                <a:cs typeface="Lucida Console"/>
              </a:rPr>
              <a:t>transition_matrix</a:t>
            </a:r>
            <a:r>
              <a:rPr lang="en-US" sz="1300" b="1" dirty="0">
                <a:latin typeface="Lucida Console"/>
                <a:cs typeface="Lucida Console"/>
              </a:rPr>
              <a:t>%^%2)*</a:t>
            </a:r>
            <a:r>
              <a:rPr lang="en-US" sz="1300" b="1" dirty="0" err="1">
                <a:latin typeface="Lucida Console"/>
                <a:cs typeface="Lucida Console"/>
              </a:rPr>
              <a:t>costTreat</a:t>
            </a:r>
            <a:r>
              <a:rPr lang="en-US" sz="1300" b="1" dirty="0">
                <a:latin typeface="Lucida Console"/>
                <a:cs typeface="Lucida Console"/>
              </a:rPr>
              <a:t>+</a:t>
            </a:r>
          </a:p>
          <a:p>
            <a:r>
              <a:rPr lang="en-US" sz="1300" b="1" dirty="0">
                <a:latin typeface="Lucida Console"/>
                <a:cs typeface="Lucida Console"/>
              </a:rPr>
              <a:t>+       initial%*%(</a:t>
            </a:r>
            <a:r>
              <a:rPr lang="en-US" sz="1300" b="1" dirty="0" err="1">
                <a:latin typeface="Lucida Console"/>
                <a:cs typeface="Lucida Console"/>
              </a:rPr>
              <a:t>transition_matrix</a:t>
            </a:r>
            <a:r>
              <a:rPr lang="en-US" sz="1300" b="1" dirty="0">
                <a:latin typeface="Lucida Console"/>
                <a:cs typeface="Lucida Console"/>
              </a:rPr>
              <a:t>%^%3)*</a:t>
            </a:r>
            <a:r>
              <a:rPr lang="en-US" sz="1300" b="1" dirty="0" err="1">
                <a:latin typeface="Lucida Console"/>
                <a:cs typeface="Lucida Console"/>
              </a:rPr>
              <a:t>costTreat</a:t>
            </a:r>
            <a:r>
              <a:rPr lang="en-US" sz="1300" b="1" dirty="0">
                <a:latin typeface="Lucida Console"/>
                <a:cs typeface="Lucida Console"/>
              </a:rPr>
              <a:t>+</a:t>
            </a:r>
          </a:p>
          <a:p>
            <a:r>
              <a:rPr lang="en-US" sz="1300" b="1" dirty="0">
                <a:latin typeface="Lucida Console"/>
                <a:cs typeface="Lucida Console"/>
              </a:rPr>
              <a:t>+       initial%*%(</a:t>
            </a:r>
            <a:r>
              <a:rPr lang="en-US" sz="1300" b="1" dirty="0" err="1">
                <a:latin typeface="Lucida Console"/>
                <a:cs typeface="Lucida Console"/>
              </a:rPr>
              <a:t>transition_matrix</a:t>
            </a:r>
            <a:r>
              <a:rPr lang="en-US" sz="1300" b="1" dirty="0">
                <a:latin typeface="Lucida Console"/>
                <a:cs typeface="Lucida Console"/>
              </a:rPr>
              <a:t>%^%4)*</a:t>
            </a:r>
            <a:r>
              <a:rPr lang="en-US" sz="1300" b="1" dirty="0" err="1">
                <a:latin typeface="Lucida Console"/>
                <a:cs typeface="Lucida Console"/>
              </a:rPr>
              <a:t>costTreat</a:t>
            </a:r>
            <a:r>
              <a:rPr lang="en-US" sz="1300" b="1" dirty="0">
                <a:latin typeface="Lucida Console"/>
                <a:cs typeface="Lucida Console"/>
              </a:rPr>
              <a:t>+</a:t>
            </a:r>
          </a:p>
          <a:p>
            <a:r>
              <a:rPr lang="en-US" sz="1300" b="1" dirty="0">
                <a:latin typeface="Lucida Console"/>
                <a:cs typeface="Lucida Console"/>
              </a:rPr>
              <a:t>+       initial%*%(</a:t>
            </a:r>
            <a:r>
              <a:rPr lang="en-US" sz="1300" b="1" dirty="0" err="1">
                <a:latin typeface="Lucida Console"/>
                <a:cs typeface="Lucida Console"/>
              </a:rPr>
              <a:t>transition_matrix</a:t>
            </a:r>
            <a:r>
              <a:rPr lang="en-US" sz="1300" b="1" dirty="0">
                <a:latin typeface="Lucida Console"/>
                <a:cs typeface="Lucida Console"/>
              </a:rPr>
              <a:t>%^%5)*</a:t>
            </a:r>
            <a:r>
              <a:rPr lang="en-US" sz="1300" b="1" dirty="0" err="1">
                <a:latin typeface="Lucida Console"/>
                <a:cs typeface="Lucida Console"/>
              </a:rPr>
              <a:t>costTreat</a:t>
            </a:r>
            <a:endParaRPr lang="en-US" sz="1300" b="1" dirty="0">
              <a:latin typeface="Lucida Console"/>
              <a:cs typeface="Lucida Console"/>
            </a:endParaRPr>
          </a:p>
          <a:p>
            <a:r>
              <a:rPr lang="en-US" sz="1300" b="1" dirty="0">
                <a:latin typeface="Lucida Console"/>
                <a:cs typeface="Lucida Console"/>
              </a:rPr>
              <a:t>+   )</a:t>
            </a:r>
          </a:p>
          <a:p>
            <a:r>
              <a:rPr lang="en-US" sz="1300" b="1" dirty="0">
                <a:latin typeface="Lucida Console"/>
                <a:cs typeface="Lucida Console"/>
              </a:rPr>
              <a:t>&gt; </a:t>
            </a:r>
            <a:r>
              <a:rPr lang="en-US" sz="1300" b="1" dirty="0" err="1">
                <a:latin typeface="Lucida Console"/>
                <a:cs typeface="Lucida Console"/>
              </a:rPr>
              <a:t>Treat_Cost</a:t>
            </a:r>
            <a:endParaRPr lang="en-US" sz="1300" b="1" dirty="0">
              <a:latin typeface="Lucida Console"/>
              <a:cs typeface="Lucida Console"/>
            </a:endParaRPr>
          </a:p>
          <a:p>
            <a:r>
              <a:rPr lang="en-US" sz="1300" b="1" dirty="0">
                <a:latin typeface="Lucida Console"/>
                <a:cs typeface="Lucida Console"/>
              </a:rPr>
              <a:t>[1] 72624336</a:t>
            </a:r>
          </a:p>
        </p:txBody>
      </p:sp>
    </p:spTree>
    <p:extLst>
      <p:ext uri="{BB962C8B-B14F-4D97-AF65-F5344CB8AC3E}">
        <p14:creationId xmlns:p14="http://schemas.microsoft.com/office/powerpoint/2010/main" val="1671821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Compute Effects (Function)</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3918904"/>
          </a:xfrm>
        </p:spPr>
        <p:txBody>
          <a:bodyPr>
            <a:normAutofit/>
          </a:bodyPr>
          <a:lstStyle/>
          <a:p>
            <a:pPr marL="0" indent="0">
              <a:buNone/>
            </a:pPr>
            <a:endParaRPr lang="en-US" dirty="0"/>
          </a:p>
          <a:p>
            <a:endParaRPr lang="en-US" dirty="0"/>
          </a:p>
          <a:p>
            <a:endParaRPr lang="en-US" dirty="0"/>
          </a:p>
          <a:p>
            <a:r>
              <a:rPr lang="en-US" dirty="0"/>
              <a:t>Multiply</a:t>
            </a:r>
          </a:p>
          <a:p>
            <a:endParaRPr lang="en-US" dirty="0"/>
          </a:p>
        </p:txBody>
      </p:sp>
      <p:sp>
        <p:nvSpPr>
          <p:cNvPr id="5" name="TextBox 4">
            <a:extLst>
              <a:ext uri="{FF2B5EF4-FFF2-40B4-BE49-F238E27FC236}">
                <a16:creationId xmlns:a16="http://schemas.microsoft.com/office/drawing/2014/main" id="{B57F7F6E-021A-084C-8B27-924D5CD5C17B}"/>
              </a:ext>
            </a:extLst>
          </p:cNvPr>
          <p:cNvSpPr txBox="1"/>
          <p:nvPr/>
        </p:nvSpPr>
        <p:spPr>
          <a:xfrm>
            <a:off x="160986" y="1150936"/>
            <a:ext cx="8933013" cy="3918904"/>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b="1" dirty="0">
                <a:latin typeface="Lucida Console"/>
                <a:cs typeface="Lucida Console"/>
              </a:rPr>
              <a:t>&gt; </a:t>
            </a:r>
            <a:r>
              <a:rPr lang="en-US" sz="1300" b="1" dirty="0" err="1">
                <a:latin typeface="Lucida Console"/>
                <a:cs typeface="Lucida Console"/>
              </a:rPr>
              <a:t>makeTraceEffect</a:t>
            </a:r>
            <a:r>
              <a:rPr lang="en-US" sz="1300" b="1" dirty="0">
                <a:latin typeface="Lucida Console"/>
                <a:cs typeface="Lucida Console"/>
              </a:rPr>
              <a:t>&lt;-function(</a:t>
            </a:r>
            <a:r>
              <a:rPr lang="en-US" sz="1300" b="1" dirty="0" err="1">
                <a:latin typeface="Lucida Console"/>
                <a:cs typeface="Lucida Console"/>
              </a:rPr>
              <a:t>initialpop,trans,t,util</a:t>
            </a:r>
            <a:r>
              <a:rPr lang="en-US" sz="1300" b="1" dirty="0">
                <a:latin typeface="Lucida Console"/>
                <a:cs typeface="Lucida Console"/>
              </a:rPr>
              <a:t>){</a:t>
            </a:r>
          </a:p>
          <a:p>
            <a:r>
              <a:rPr lang="en-US" sz="1300" b="1" dirty="0">
                <a:latin typeface="Lucida Console"/>
                <a:cs typeface="Lucida Console"/>
              </a:rPr>
              <a:t>+     trace=matrix(rep(NA, </a:t>
            </a:r>
            <a:r>
              <a:rPr lang="en-US" sz="1300" b="1" dirty="0" err="1">
                <a:latin typeface="Lucida Console"/>
                <a:cs typeface="Lucida Console"/>
              </a:rPr>
              <a:t>ncol</a:t>
            </a:r>
            <a:r>
              <a:rPr lang="en-US" sz="1300" b="1" dirty="0">
                <a:latin typeface="Lucida Console"/>
                <a:cs typeface="Lucida Console"/>
              </a:rPr>
              <a:t>(trans)* t), </a:t>
            </a:r>
            <a:r>
              <a:rPr lang="en-US" sz="1300" b="1" dirty="0" err="1">
                <a:latin typeface="Lucida Console"/>
                <a:cs typeface="Lucida Console"/>
              </a:rPr>
              <a:t>nrow</a:t>
            </a:r>
            <a:r>
              <a:rPr lang="en-US" sz="1300" b="1" dirty="0">
                <a:latin typeface="Lucida Console"/>
                <a:cs typeface="Lucida Console"/>
              </a:rPr>
              <a:t>=t)</a:t>
            </a:r>
          </a:p>
          <a:p>
            <a:r>
              <a:rPr lang="en-US" sz="1300" b="1" dirty="0">
                <a:latin typeface="Lucida Console"/>
                <a:cs typeface="Lucida Console"/>
              </a:rPr>
              <a:t>+     for(</a:t>
            </a:r>
            <a:r>
              <a:rPr lang="en-US" sz="1300" b="1" dirty="0" err="1">
                <a:latin typeface="Lucida Console"/>
                <a:cs typeface="Lucida Console"/>
              </a:rPr>
              <a:t>i</a:t>
            </a:r>
            <a:r>
              <a:rPr lang="en-US" sz="1300" b="1" dirty="0">
                <a:latin typeface="Lucida Console"/>
                <a:cs typeface="Lucida Console"/>
              </a:rPr>
              <a:t> in 1:t){</a:t>
            </a:r>
          </a:p>
          <a:p>
            <a:r>
              <a:rPr lang="en-US" sz="1300" b="1" dirty="0">
                <a:latin typeface="Lucida Console"/>
                <a:cs typeface="Lucida Console"/>
              </a:rPr>
              <a:t>+     trace[</a:t>
            </a:r>
            <a:r>
              <a:rPr lang="en-US" sz="1300" b="1" dirty="0" err="1">
                <a:latin typeface="Lucida Console"/>
                <a:cs typeface="Lucida Console"/>
              </a:rPr>
              <a:t>i</a:t>
            </a:r>
            <a:r>
              <a:rPr lang="en-US" sz="1300" b="1" dirty="0">
                <a:latin typeface="Lucida Console"/>
                <a:cs typeface="Lucida Console"/>
              </a:rPr>
              <a:t>,]&lt;-</a:t>
            </a:r>
            <a:r>
              <a:rPr lang="en-US" sz="1300" b="1" dirty="0" err="1">
                <a:latin typeface="Lucida Console"/>
                <a:cs typeface="Lucida Console"/>
              </a:rPr>
              <a:t>initialpop</a:t>
            </a:r>
            <a:r>
              <a:rPr lang="en-US" sz="1300" b="1" dirty="0">
                <a:latin typeface="Lucida Console"/>
                <a:cs typeface="Lucida Console"/>
              </a:rPr>
              <a:t>%*%(trans%^%</a:t>
            </a:r>
            <a:r>
              <a:rPr lang="en-US" sz="1300" b="1" dirty="0" err="1">
                <a:latin typeface="Lucida Console"/>
                <a:cs typeface="Lucida Console"/>
              </a:rPr>
              <a:t>i</a:t>
            </a:r>
            <a:r>
              <a:rPr lang="en-US" sz="1300" b="1" dirty="0">
                <a:latin typeface="Lucida Console"/>
                <a:cs typeface="Lucida Console"/>
              </a:rPr>
              <a:t>)*</a:t>
            </a:r>
            <a:r>
              <a:rPr lang="en-US" sz="1300" b="1" dirty="0" err="1">
                <a:latin typeface="Lucida Console"/>
                <a:cs typeface="Lucida Console"/>
              </a:rPr>
              <a:t>util</a:t>
            </a:r>
            <a:endParaRPr lang="en-US" sz="1300" b="1" dirty="0">
              <a:latin typeface="Lucida Console"/>
              <a:cs typeface="Lucida Console"/>
            </a:endParaRPr>
          </a:p>
          <a:p>
            <a:r>
              <a:rPr lang="en-US" sz="1300" b="1" dirty="0">
                <a:latin typeface="Lucida Console"/>
                <a:cs typeface="Lucida Console"/>
              </a:rPr>
              <a:t>+ }</a:t>
            </a:r>
          </a:p>
          <a:p>
            <a:r>
              <a:rPr lang="en-US" sz="1300" b="1" dirty="0">
                <a:latin typeface="Lucida Console"/>
                <a:cs typeface="Lucida Console"/>
              </a:rPr>
              <a:t>+     return(trace)</a:t>
            </a:r>
          </a:p>
          <a:p>
            <a:r>
              <a:rPr lang="en-US" sz="1300" b="1" dirty="0">
                <a:latin typeface="Lucida Console"/>
                <a:cs typeface="Lucida Console"/>
              </a:rPr>
              <a:t>+ </a:t>
            </a:r>
          </a:p>
          <a:p>
            <a:r>
              <a:rPr lang="en-US" sz="1300" b="1" dirty="0">
                <a:latin typeface="Lucida Console"/>
                <a:cs typeface="Lucida Console"/>
              </a:rPr>
              <a:t>+ }</a:t>
            </a:r>
          </a:p>
          <a:p>
            <a:r>
              <a:rPr lang="en-US" sz="1300" b="1" dirty="0">
                <a:latin typeface="Lucida Console"/>
                <a:cs typeface="Lucida Console"/>
              </a:rPr>
              <a:t>&gt; </a:t>
            </a:r>
            <a:r>
              <a:rPr lang="en-US" sz="1300" b="1" dirty="0" err="1">
                <a:latin typeface="Lucida Console"/>
                <a:cs typeface="Lucida Console"/>
              </a:rPr>
              <a:t>treatEffect</a:t>
            </a:r>
            <a:r>
              <a:rPr lang="en-US" sz="1300" b="1" dirty="0">
                <a:latin typeface="Lucida Console"/>
                <a:cs typeface="Lucida Console"/>
              </a:rPr>
              <a:t>&lt;-matrix(c(1,0.95,0.5,0),</a:t>
            </a:r>
            <a:r>
              <a:rPr lang="en-US" sz="1300" b="1" dirty="0" err="1">
                <a:latin typeface="Lucida Console"/>
                <a:cs typeface="Lucida Console"/>
              </a:rPr>
              <a:t>nrow</a:t>
            </a:r>
            <a:r>
              <a:rPr lang="en-US" sz="1300" b="1" dirty="0">
                <a:latin typeface="Lucida Console"/>
                <a:cs typeface="Lucida Console"/>
              </a:rPr>
              <a:t>=1)</a:t>
            </a:r>
          </a:p>
          <a:p>
            <a:r>
              <a:rPr lang="en-US" sz="1300" b="1" dirty="0">
                <a:latin typeface="Lucida Console"/>
                <a:cs typeface="Lucida Console"/>
              </a:rPr>
              <a:t>&gt; </a:t>
            </a:r>
            <a:r>
              <a:rPr lang="en-US" sz="1300" b="1" dirty="0" err="1">
                <a:latin typeface="Lucida Console"/>
                <a:cs typeface="Lucida Console"/>
              </a:rPr>
              <a:t>UtilTreaT</a:t>
            </a:r>
            <a:r>
              <a:rPr lang="en-US" sz="1300" b="1" dirty="0">
                <a:latin typeface="Lucida Console"/>
                <a:cs typeface="Lucida Console"/>
              </a:rPr>
              <a:t>&lt;-</a:t>
            </a:r>
            <a:r>
              <a:rPr lang="en-US" sz="1300" b="1" dirty="0" err="1">
                <a:latin typeface="Lucida Console"/>
                <a:cs typeface="Lucida Console"/>
              </a:rPr>
              <a:t>makeTraceEffect</a:t>
            </a:r>
            <a:r>
              <a:rPr lang="en-US" sz="1300" b="1" dirty="0">
                <a:latin typeface="Lucida Console"/>
                <a:cs typeface="Lucida Console"/>
              </a:rPr>
              <a:t>(trans=</a:t>
            </a:r>
            <a:r>
              <a:rPr lang="en-US" sz="1300" b="1" dirty="0" err="1">
                <a:latin typeface="Lucida Console"/>
                <a:cs typeface="Lucida Console"/>
              </a:rPr>
              <a:t>transition_matrix,t</a:t>
            </a:r>
            <a:r>
              <a:rPr lang="en-US" sz="1300" b="1" dirty="0">
                <a:latin typeface="Lucida Console"/>
                <a:cs typeface="Lucida Console"/>
              </a:rPr>
              <a:t>=5,util=</a:t>
            </a:r>
            <a:r>
              <a:rPr lang="en-US" sz="1300" b="1" dirty="0" err="1">
                <a:latin typeface="Lucida Console"/>
                <a:cs typeface="Lucida Console"/>
              </a:rPr>
              <a:t>treatEffect,initialpop</a:t>
            </a:r>
            <a:r>
              <a:rPr lang="en-US" sz="1300" b="1" dirty="0">
                <a:latin typeface="Lucida Console"/>
                <a:cs typeface="Lucida Console"/>
              </a:rPr>
              <a:t>=initial)  </a:t>
            </a:r>
          </a:p>
          <a:p>
            <a:r>
              <a:rPr lang="en-US" sz="1300" b="1" dirty="0">
                <a:latin typeface="Lucida Console"/>
                <a:cs typeface="Lucida Console"/>
              </a:rPr>
              <a:t>&gt; </a:t>
            </a:r>
            <a:r>
              <a:rPr lang="en-US" sz="1300" b="1" dirty="0" err="1">
                <a:latin typeface="Lucida Console"/>
                <a:cs typeface="Lucida Console"/>
              </a:rPr>
              <a:t>UtilTreaT</a:t>
            </a:r>
            <a:endParaRPr lang="en-US" sz="1300" b="1" dirty="0">
              <a:latin typeface="Lucida Console"/>
              <a:cs typeface="Lucida Console"/>
            </a:endParaRPr>
          </a:p>
          <a:p>
            <a:r>
              <a:rPr lang="en-US" sz="1300" b="1" dirty="0">
                <a:latin typeface="Lucida Console"/>
                <a:cs typeface="Lucida Console"/>
              </a:rPr>
              <a:t>         [,1]     [,2]     [,3] [,4]</a:t>
            </a:r>
          </a:p>
          <a:p>
            <a:r>
              <a:rPr lang="en-US" sz="1300" b="1" dirty="0">
                <a:latin typeface="Lucida Console"/>
                <a:cs typeface="Lucida Console"/>
              </a:rPr>
              <a:t>[1,] 845.0000 142.5000  0.00000    0</a:t>
            </a:r>
          </a:p>
          <a:p>
            <a:r>
              <a:rPr lang="en-US" sz="1300" b="1" dirty="0">
                <a:latin typeface="Lucida Console"/>
                <a:cs typeface="Lucida Console"/>
              </a:rPr>
              <a:t>[2,] 789.0250 174.5732  7.87500    0</a:t>
            </a:r>
          </a:p>
          <a:p>
            <a:r>
              <a:rPr lang="en-US" sz="1300" b="1" dirty="0">
                <a:latin typeface="Lucida Console"/>
                <a:cs typeface="Lucida Console"/>
              </a:rPr>
              <a:t>[3,] 758.6067 178.7869 17.13746    0</a:t>
            </a:r>
          </a:p>
          <a:p>
            <a:r>
              <a:rPr lang="en-US" sz="1300" b="1" dirty="0">
                <a:latin typeface="Lucida Console"/>
                <a:cs typeface="Lucida Console"/>
              </a:rPr>
              <a:t>[4,] 735.1211 176.0539 26.17994    0</a:t>
            </a:r>
          </a:p>
          <a:p>
            <a:r>
              <a:rPr lang="en-US" sz="1300" b="1" dirty="0">
                <a:latin typeface="Lucida Console"/>
                <a:cs typeface="Lucida Console"/>
              </a:rPr>
              <a:t>[5,] 713.8373 171.6684 34.62930    0</a:t>
            </a:r>
          </a:p>
          <a:p>
            <a:r>
              <a:rPr lang="en-US" sz="1300" b="1" dirty="0">
                <a:latin typeface="Lucida Console"/>
                <a:cs typeface="Lucida Console"/>
              </a:rPr>
              <a:t>&gt; sum(</a:t>
            </a:r>
            <a:r>
              <a:rPr lang="en-US" sz="1300" b="1" dirty="0" err="1">
                <a:latin typeface="Lucida Console"/>
                <a:cs typeface="Lucida Console"/>
              </a:rPr>
              <a:t>UtilTreaT</a:t>
            </a:r>
            <a:r>
              <a:rPr lang="en-US" sz="1300" b="1" dirty="0">
                <a:latin typeface="Lucida Console"/>
                <a:cs typeface="Lucida Console"/>
              </a:rPr>
              <a:t>)</a:t>
            </a:r>
          </a:p>
          <a:p>
            <a:r>
              <a:rPr lang="en-US" sz="1300" b="1" dirty="0">
                <a:latin typeface="Lucida Console"/>
                <a:cs typeface="Lucida Console"/>
              </a:rPr>
              <a:t>[1] 4770.994</a:t>
            </a:r>
          </a:p>
        </p:txBody>
      </p:sp>
    </p:spTree>
    <p:extLst>
      <p:ext uri="{BB962C8B-B14F-4D97-AF65-F5344CB8AC3E}">
        <p14:creationId xmlns:p14="http://schemas.microsoft.com/office/powerpoint/2010/main" val="3582594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ICER</a:t>
            </a:r>
          </a:p>
        </p:txBody>
      </p:sp>
      <p:sp>
        <p:nvSpPr>
          <p:cNvPr id="13" name="TextBox 12">
            <a:extLst>
              <a:ext uri="{FF2B5EF4-FFF2-40B4-BE49-F238E27FC236}">
                <a16:creationId xmlns:a16="http://schemas.microsoft.com/office/drawing/2014/main" id="{3B7C5AB5-F7DC-441C-B222-B59D6329E396}"/>
              </a:ext>
            </a:extLst>
          </p:cNvPr>
          <p:cNvSpPr txBox="1"/>
          <p:nvPr/>
        </p:nvSpPr>
        <p:spPr>
          <a:xfrm>
            <a:off x="210987" y="1567197"/>
            <a:ext cx="8656117" cy="2275536"/>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b="1" dirty="0">
                <a:latin typeface="Lucida Console"/>
                <a:cs typeface="Lucida Console"/>
              </a:rPr>
              <a:t>&gt; </a:t>
            </a:r>
            <a:r>
              <a:rPr lang="en-US" sz="1300" b="1" dirty="0" err="1">
                <a:latin typeface="Lucida Console"/>
                <a:cs typeface="Lucida Console"/>
              </a:rPr>
              <a:t>controlEffect</a:t>
            </a:r>
            <a:endParaRPr lang="en-US" sz="1300" b="1" dirty="0">
              <a:latin typeface="Lucida Console"/>
              <a:cs typeface="Lucida Console"/>
            </a:endParaRPr>
          </a:p>
          <a:p>
            <a:r>
              <a:rPr lang="en-US" sz="1300" b="1" dirty="0">
                <a:latin typeface="Lucida Console"/>
                <a:cs typeface="Lucida Console"/>
              </a:rPr>
              <a:t>     [,1] [,2] [,3] [,4]</a:t>
            </a:r>
          </a:p>
          <a:p>
            <a:r>
              <a:rPr lang="en-US" sz="1300" b="1" dirty="0">
                <a:latin typeface="Lucida Console"/>
                <a:cs typeface="Lucida Console"/>
              </a:rPr>
              <a:t>[1,]    1 0.75  0.5    0</a:t>
            </a:r>
          </a:p>
          <a:p>
            <a:r>
              <a:rPr lang="en-US" sz="1300" b="1" dirty="0">
                <a:latin typeface="Lucida Console"/>
                <a:cs typeface="Lucida Console"/>
              </a:rPr>
              <a:t>&gt; </a:t>
            </a:r>
            <a:r>
              <a:rPr lang="en-US" sz="1300" b="1" dirty="0" err="1">
                <a:latin typeface="Lucida Console"/>
                <a:cs typeface="Lucida Console"/>
              </a:rPr>
              <a:t>UtilControl</a:t>
            </a:r>
            <a:r>
              <a:rPr lang="en-US" sz="1300" b="1" dirty="0">
                <a:latin typeface="Lucida Console"/>
                <a:cs typeface="Lucida Console"/>
              </a:rPr>
              <a:t>&lt;-</a:t>
            </a:r>
            <a:r>
              <a:rPr lang="en-US" sz="1300" b="1" dirty="0" err="1">
                <a:latin typeface="Lucida Console"/>
                <a:cs typeface="Lucida Console"/>
              </a:rPr>
              <a:t>makeTraceEffect</a:t>
            </a:r>
            <a:r>
              <a:rPr lang="en-US" sz="1300" b="1" dirty="0">
                <a:latin typeface="Lucida Console"/>
                <a:cs typeface="Lucida Console"/>
              </a:rPr>
              <a:t>(trans=</a:t>
            </a:r>
            <a:r>
              <a:rPr lang="en-US" sz="1300" b="1" dirty="0" err="1">
                <a:latin typeface="Lucida Console"/>
                <a:cs typeface="Lucida Console"/>
              </a:rPr>
              <a:t>transition_matrix,t</a:t>
            </a:r>
            <a:r>
              <a:rPr lang="en-US" sz="1300" b="1" dirty="0">
                <a:latin typeface="Lucida Console"/>
                <a:cs typeface="Lucida Console"/>
              </a:rPr>
              <a:t>=5,util=</a:t>
            </a:r>
            <a:r>
              <a:rPr lang="en-US" sz="1300" b="1" dirty="0" err="1">
                <a:latin typeface="Lucida Console"/>
                <a:cs typeface="Lucida Console"/>
              </a:rPr>
              <a:t>controlEffect,initialpop</a:t>
            </a:r>
            <a:r>
              <a:rPr lang="en-US" sz="1300" b="1" dirty="0">
                <a:latin typeface="Lucida Console"/>
                <a:cs typeface="Lucida Console"/>
              </a:rPr>
              <a:t>=initial)  </a:t>
            </a:r>
          </a:p>
          <a:p>
            <a:r>
              <a:rPr lang="en-US" sz="1300" b="1" dirty="0">
                <a:latin typeface="Lucida Console"/>
                <a:cs typeface="Lucida Console"/>
              </a:rPr>
              <a:t>&gt; #Compute ICER</a:t>
            </a:r>
          </a:p>
          <a:p>
            <a:r>
              <a:rPr lang="en-US" sz="1300" b="1" dirty="0">
                <a:latin typeface="Lucida Console"/>
                <a:cs typeface="Lucida Console"/>
              </a:rPr>
              <a:t>&gt; (</a:t>
            </a:r>
            <a:r>
              <a:rPr lang="en-US" sz="1300" b="1" dirty="0" err="1">
                <a:latin typeface="Lucida Console"/>
                <a:cs typeface="Lucida Console"/>
              </a:rPr>
              <a:t>Treat_Cost-Control_Cost</a:t>
            </a:r>
            <a:r>
              <a:rPr lang="en-US" sz="1300" b="1" dirty="0">
                <a:latin typeface="Lucida Console"/>
                <a:cs typeface="Lucida Console"/>
              </a:rPr>
              <a:t>)/(sum(</a:t>
            </a:r>
            <a:r>
              <a:rPr lang="en-US" sz="1300" b="1" dirty="0" err="1">
                <a:latin typeface="Lucida Console"/>
                <a:cs typeface="Lucida Console"/>
              </a:rPr>
              <a:t>UtilTreaT</a:t>
            </a:r>
            <a:r>
              <a:rPr lang="en-US" sz="1300" b="1" dirty="0">
                <a:latin typeface="Lucida Console"/>
                <a:cs typeface="Lucida Console"/>
              </a:rPr>
              <a:t>)-sum(</a:t>
            </a:r>
            <a:r>
              <a:rPr lang="en-US" sz="1300" b="1" dirty="0" err="1">
                <a:latin typeface="Lucida Console"/>
                <a:cs typeface="Lucida Console"/>
              </a:rPr>
              <a:t>UtilControl</a:t>
            </a:r>
            <a:r>
              <a:rPr lang="en-US" sz="1300" b="1" dirty="0">
                <a:latin typeface="Lucida Console"/>
                <a:cs typeface="Lucida Console"/>
              </a:rPr>
              <a:t>))</a:t>
            </a:r>
          </a:p>
          <a:p>
            <a:r>
              <a:rPr lang="en-US" sz="1300" b="1" dirty="0">
                <a:latin typeface="Lucida Console"/>
                <a:cs typeface="Lucida Console"/>
              </a:rPr>
              <a:t>[1] 331170.1</a:t>
            </a:r>
          </a:p>
        </p:txBody>
      </p:sp>
      <p:sp>
        <p:nvSpPr>
          <p:cNvPr id="16" name="TextBox 15">
            <a:extLst>
              <a:ext uri="{FF2B5EF4-FFF2-40B4-BE49-F238E27FC236}">
                <a16:creationId xmlns:a16="http://schemas.microsoft.com/office/drawing/2014/main" id="{8AE59254-46EA-4C26-9CAE-65B8D59D222C}"/>
              </a:ext>
            </a:extLst>
          </p:cNvPr>
          <p:cNvSpPr txBox="1"/>
          <p:nvPr/>
        </p:nvSpPr>
        <p:spPr>
          <a:xfrm>
            <a:off x="2653047" y="4391696"/>
            <a:ext cx="3483735" cy="914400"/>
          </a:xfrm>
          <a:prstGeom prst="rect">
            <a:avLst/>
          </a:prstGeom>
          <a:noFill/>
        </p:spPr>
        <p:txBody>
          <a:bodyPr wrap="none" lIns="0" tIns="0" rIns="0" bIns="0" rtlCol="0">
            <a:noAutofit/>
          </a:bodyPr>
          <a:lstStyle/>
          <a:p>
            <a:r>
              <a:rPr lang="en-US" sz="2800" dirty="0">
                <a:solidFill>
                  <a:srgbClr val="00B050"/>
                </a:solidFill>
              </a:rPr>
              <a:t>$331,170.1…….but</a:t>
            </a:r>
          </a:p>
        </p:txBody>
      </p:sp>
    </p:spTree>
    <p:extLst>
      <p:ext uri="{BB962C8B-B14F-4D97-AF65-F5344CB8AC3E}">
        <p14:creationId xmlns:p14="http://schemas.microsoft.com/office/powerpoint/2010/main" val="233776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3044-FC86-4382-825E-D24A6726238A}"/>
              </a:ext>
            </a:extLst>
          </p:cNvPr>
          <p:cNvSpPr>
            <a:spLocks noGrp="1"/>
          </p:cNvSpPr>
          <p:nvPr>
            <p:ph type="title"/>
          </p:nvPr>
        </p:nvSpPr>
        <p:spPr/>
        <p:txBody>
          <a:bodyPr/>
          <a:lstStyle/>
          <a:p>
            <a:r>
              <a:rPr lang="en-US" dirty="0"/>
              <a:t>Can we rely on others to do this for us?</a:t>
            </a:r>
          </a:p>
        </p:txBody>
      </p:sp>
      <p:sp>
        <p:nvSpPr>
          <p:cNvPr id="3" name="Content Placeholder 2">
            <a:extLst>
              <a:ext uri="{FF2B5EF4-FFF2-40B4-BE49-F238E27FC236}">
                <a16:creationId xmlns:a16="http://schemas.microsoft.com/office/drawing/2014/main" id="{B0983623-CDE5-4B4B-8962-30F13A7AD326}"/>
              </a:ext>
            </a:extLst>
          </p:cNvPr>
          <p:cNvSpPr>
            <a:spLocks noGrp="1"/>
          </p:cNvSpPr>
          <p:nvPr>
            <p:ph idx="1"/>
          </p:nvPr>
        </p:nvSpPr>
        <p:spPr>
          <a:xfrm>
            <a:off x="457200" y="1150936"/>
            <a:ext cx="7616825" cy="3107797"/>
          </a:xfrm>
        </p:spPr>
        <p:txBody>
          <a:bodyPr/>
          <a:lstStyle/>
          <a:p>
            <a:r>
              <a:rPr lang="en-US" dirty="0"/>
              <a:t>Yes. There are </a:t>
            </a:r>
            <a:r>
              <a:rPr lang="en-US" b="1" dirty="0"/>
              <a:t>packages</a:t>
            </a:r>
            <a:r>
              <a:rPr lang="en-US" dirty="0"/>
              <a:t> that have been built with convenient functions to do virtually any type of health economic model.</a:t>
            </a:r>
          </a:p>
          <a:p>
            <a:r>
              <a:rPr lang="en-US" dirty="0"/>
              <a:t>Tested and open source</a:t>
            </a:r>
          </a:p>
          <a:p>
            <a:r>
              <a:rPr lang="en-US" dirty="0"/>
              <a:t>Trivializes: discounting, time dependency, probabilistic sensitivity analysis, graphics</a:t>
            </a:r>
          </a:p>
          <a:p>
            <a:r>
              <a:rPr lang="en-US" dirty="0"/>
              <a:t>No one catch all package</a:t>
            </a:r>
          </a:p>
        </p:txBody>
      </p:sp>
    </p:spTree>
    <p:extLst>
      <p:ext uri="{BB962C8B-B14F-4D97-AF65-F5344CB8AC3E}">
        <p14:creationId xmlns:p14="http://schemas.microsoft.com/office/powerpoint/2010/main" val="329192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EFE6-D720-45C6-BF3C-5949B9AB0F12}"/>
              </a:ext>
            </a:extLst>
          </p:cNvPr>
          <p:cNvSpPr>
            <a:spLocks noGrp="1"/>
          </p:cNvSpPr>
          <p:nvPr>
            <p:ph type="title"/>
          </p:nvPr>
        </p:nvSpPr>
        <p:spPr/>
        <p:txBody>
          <a:bodyPr/>
          <a:lstStyle/>
          <a:p>
            <a:r>
              <a:rPr lang="en-US" dirty="0"/>
              <a:t>Package: </a:t>
            </a:r>
            <a:r>
              <a:rPr lang="en-US" dirty="0" err="1"/>
              <a:t>heroMod</a:t>
            </a:r>
            <a:r>
              <a:rPr lang="en-US" dirty="0"/>
              <a:t> (Health Economic Evaluation Modeling) </a:t>
            </a:r>
          </a:p>
        </p:txBody>
      </p:sp>
      <p:sp>
        <p:nvSpPr>
          <p:cNvPr id="3" name="Content Placeholder 2">
            <a:extLst>
              <a:ext uri="{FF2B5EF4-FFF2-40B4-BE49-F238E27FC236}">
                <a16:creationId xmlns:a16="http://schemas.microsoft.com/office/drawing/2014/main" id="{FCEA6CF3-3DCB-464D-ABA1-292FF54FC76F}"/>
              </a:ext>
            </a:extLst>
          </p:cNvPr>
          <p:cNvSpPr>
            <a:spLocks noGrp="1"/>
          </p:cNvSpPr>
          <p:nvPr>
            <p:ph idx="1"/>
          </p:nvPr>
        </p:nvSpPr>
        <p:spPr/>
        <p:txBody>
          <a:bodyPr>
            <a:normAutofit/>
          </a:bodyPr>
          <a:lstStyle/>
          <a:p>
            <a:r>
              <a:rPr lang="en-US" dirty="0"/>
              <a:t>Gives structure to build and evaluate </a:t>
            </a:r>
            <a:r>
              <a:rPr lang="en-US" dirty="0" err="1"/>
              <a:t>markov</a:t>
            </a:r>
            <a:r>
              <a:rPr lang="en-US" dirty="0"/>
              <a:t> (or partitioned survival) model, requires you to learn their syntax, learning curve not steep if you use R</a:t>
            </a:r>
          </a:p>
          <a:p>
            <a:r>
              <a:rPr lang="en-US" dirty="0"/>
              <a:t>Packages in R contain pre built functions to do particular things</a:t>
            </a:r>
          </a:p>
          <a:p>
            <a:r>
              <a:rPr lang="en-US" dirty="0"/>
              <a:t>Has convenient built in functions</a:t>
            </a:r>
          </a:p>
          <a:p>
            <a:pPr lvl="1"/>
            <a:r>
              <a:rPr lang="en-US" dirty="0"/>
              <a:t>c = complement of row probability </a:t>
            </a:r>
          </a:p>
          <a:p>
            <a:pPr lvl="1"/>
            <a:r>
              <a:rPr lang="en-US" dirty="0" err="1"/>
              <a:t>prob_rr</a:t>
            </a:r>
            <a:r>
              <a:rPr lang="en-US" dirty="0"/>
              <a:t>()</a:t>
            </a:r>
          </a:p>
          <a:p>
            <a:pPr lvl="1"/>
            <a:r>
              <a:rPr lang="en-US" dirty="0" err="1"/>
              <a:t>cycleTime</a:t>
            </a:r>
            <a:endParaRPr lang="en-US" dirty="0"/>
          </a:p>
          <a:p>
            <a:pPr lvl="1"/>
            <a:r>
              <a:rPr lang="en-US" dirty="0" err="1"/>
              <a:t>stateTime</a:t>
            </a:r>
            <a:r>
              <a:rPr lang="en-US" dirty="0"/>
              <a:t> </a:t>
            </a:r>
          </a:p>
          <a:p>
            <a:pPr lvl="1"/>
            <a:r>
              <a:rPr lang="en-US" dirty="0"/>
              <a:t>discount(amount, rate)</a:t>
            </a:r>
          </a:p>
          <a:p>
            <a:endParaRPr lang="en-US" dirty="0"/>
          </a:p>
        </p:txBody>
      </p:sp>
      <p:sp>
        <p:nvSpPr>
          <p:cNvPr id="4" name="Content Placeholder 3">
            <a:extLst>
              <a:ext uri="{FF2B5EF4-FFF2-40B4-BE49-F238E27FC236}">
                <a16:creationId xmlns:a16="http://schemas.microsoft.com/office/drawing/2014/main" id="{323EC394-EE5C-4025-B386-065E5B59B8B8}"/>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3455955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2223-8904-4D02-9BB5-1D4D42153893}"/>
              </a:ext>
            </a:extLst>
          </p:cNvPr>
          <p:cNvSpPr>
            <a:spLocks noGrp="1"/>
          </p:cNvSpPr>
          <p:nvPr>
            <p:ph type="title"/>
          </p:nvPr>
        </p:nvSpPr>
        <p:spPr/>
        <p:txBody>
          <a:bodyPr/>
          <a:lstStyle/>
          <a:p>
            <a:r>
              <a:rPr lang="en-US" dirty="0" err="1"/>
              <a:t>define_transition</a:t>
            </a:r>
            <a:endParaRPr lang="en-US" dirty="0"/>
          </a:p>
        </p:txBody>
      </p:sp>
      <p:graphicFrame>
        <p:nvGraphicFramePr>
          <p:cNvPr id="3" name="Table 2"/>
          <p:cNvGraphicFramePr>
            <a:graphicFrameLocks noGrp="1"/>
          </p:cNvGraphicFramePr>
          <p:nvPr>
            <p:extLst/>
          </p:nvPr>
        </p:nvGraphicFramePr>
        <p:xfrm>
          <a:off x="2718620" y="-3287457"/>
          <a:ext cx="6096000" cy="2255520"/>
        </p:xfrm>
        <a:graphic>
          <a:graphicData uri="http://schemas.openxmlformats.org/drawingml/2006/table">
            <a:tbl>
              <a:tblPr firstRow="1" bandRow="1">
                <a:tableStyleId>{5C22544A-7EE6-4342-B048-85BDC9FD1C3A}</a:tableStyleId>
              </a:tblPr>
              <a:tblGrid>
                <a:gridCol w="655074">
                  <a:extLst>
                    <a:ext uri="{9D8B030D-6E8A-4147-A177-3AD203B41FA5}">
                      <a16:colId xmlns:a16="http://schemas.microsoft.com/office/drawing/2014/main" val="196842467"/>
                    </a:ext>
                  </a:extLst>
                </a:gridCol>
                <a:gridCol w="5440926">
                  <a:extLst>
                    <a:ext uri="{9D8B030D-6E8A-4147-A177-3AD203B41FA5}">
                      <a16:colId xmlns:a16="http://schemas.microsoft.com/office/drawing/2014/main" val="2969855531"/>
                    </a:ext>
                  </a:extLst>
                </a:gridCol>
              </a:tblGrid>
              <a:tr h="278130">
                <a:tc>
                  <a:txBody>
                    <a:bodyPr/>
                    <a:lstStyle/>
                    <a:p>
                      <a:endParaRPr lang="en-US" sz="1400" dirty="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361887499"/>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795587640"/>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2457830275"/>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254296817"/>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174964280"/>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480164156"/>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743379876"/>
                  </a:ext>
                </a:extLst>
              </a:tr>
              <a:tr h="278130">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48412702"/>
                  </a:ext>
                </a:extLst>
              </a:tr>
            </a:tbl>
          </a:graphicData>
        </a:graphic>
      </p:graphicFrame>
      <p:pic>
        <p:nvPicPr>
          <p:cNvPr id="11" name="Picture 10">
            <a:extLst>
              <a:ext uri="{FF2B5EF4-FFF2-40B4-BE49-F238E27FC236}">
                <a16:creationId xmlns:a16="http://schemas.microsoft.com/office/drawing/2014/main" id="{2C14D24A-F573-4F29-8705-AC066D4F71E2}"/>
              </a:ext>
            </a:extLst>
          </p:cNvPr>
          <p:cNvPicPr>
            <a:picLocks noChangeAspect="1"/>
          </p:cNvPicPr>
          <p:nvPr/>
        </p:nvPicPr>
        <p:blipFill>
          <a:blip r:embed="rId3"/>
          <a:stretch>
            <a:fillRect/>
          </a:stretch>
        </p:blipFill>
        <p:spPr>
          <a:xfrm>
            <a:off x="267605" y="1004955"/>
            <a:ext cx="6474485" cy="1867640"/>
          </a:xfrm>
          <a:prstGeom prst="rect">
            <a:avLst/>
          </a:prstGeom>
          <a:ln>
            <a:solidFill>
              <a:schemeClr val="tx1"/>
            </a:solidFill>
          </a:ln>
        </p:spPr>
      </p:pic>
      <p:pic>
        <p:nvPicPr>
          <p:cNvPr id="8" name="Picture 7">
            <a:extLst>
              <a:ext uri="{FF2B5EF4-FFF2-40B4-BE49-F238E27FC236}">
                <a16:creationId xmlns:a16="http://schemas.microsoft.com/office/drawing/2014/main" id="{810727B5-F6F0-4F0B-9CFD-0A69252BD0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5011" y="2354610"/>
            <a:ext cx="3837294" cy="2788890"/>
          </a:xfrm>
          <a:prstGeom prst="rect">
            <a:avLst/>
          </a:prstGeom>
        </p:spPr>
      </p:pic>
    </p:spTree>
    <p:extLst>
      <p:ext uri="{BB962C8B-B14F-4D97-AF65-F5344CB8AC3E}">
        <p14:creationId xmlns:p14="http://schemas.microsoft.com/office/powerpoint/2010/main" val="2256105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2223-8904-4D02-9BB5-1D4D42153893}"/>
              </a:ext>
            </a:extLst>
          </p:cNvPr>
          <p:cNvSpPr>
            <a:spLocks noGrp="1"/>
          </p:cNvSpPr>
          <p:nvPr>
            <p:ph type="title"/>
          </p:nvPr>
        </p:nvSpPr>
        <p:spPr/>
        <p:txBody>
          <a:bodyPr/>
          <a:lstStyle/>
          <a:p>
            <a:r>
              <a:rPr lang="en-US" dirty="0" err="1"/>
              <a:t>define_state</a:t>
            </a:r>
            <a:endParaRPr lang="en-US" dirty="0"/>
          </a:p>
        </p:txBody>
      </p:sp>
      <p:graphicFrame>
        <p:nvGraphicFramePr>
          <p:cNvPr id="3" name="Table 2"/>
          <p:cNvGraphicFramePr>
            <a:graphicFrameLocks noGrp="1"/>
          </p:cNvGraphicFramePr>
          <p:nvPr>
            <p:extLst/>
          </p:nvPr>
        </p:nvGraphicFramePr>
        <p:xfrm>
          <a:off x="2718620" y="-3287457"/>
          <a:ext cx="6096000" cy="2255520"/>
        </p:xfrm>
        <a:graphic>
          <a:graphicData uri="http://schemas.openxmlformats.org/drawingml/2006/table">
            <a:tbl>
              <a:tblPr firstRow="1" bandRow="1">
                <a:tableStyleId>{5C22544A-7EE6-4342-B048-85BDC9FD1C3A}</a:tableStyleId>
              </a:tblPr>
              <a:tblGrid>
                <a:gridCol w="655074">
                  <a:extLst>
                    <a:ext uri="{9D8B030D-6E8A-4147-A177-3AD203B41FA5}">
                      <a16:colId xmlns:a16="http://schemas.microsoft.com/office/drawing/2014/main" val="196842467"/>
                    </a:ext>
                  </a:extLst>
                </a:gridCol>
                <a:gridCol w="5440926">
                  <a:extLst>
                    <a:ext uri="{9D8B030D-6E8A-4147-A177-3AD203B41FA5}">
                      <a16:colId xmlns:a16="http://schemas.microsoft.com/office/drawing/2014/main" val="2969855531"/>
                    </a:ext>
                  </a:extLst>
                </a:gridCol>
              </a:tblGrid>
              <a:tr h="278130">
                <a:tc>
                  <a:txBody>
                    <a:bodyPr/>
                    <a:lstStyle/>
                    <a:p>
                      <a:endParaRPr lang="en-US" sz="1400" dirty="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361887499"/>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795587640"/>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2457830275"/>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254296817"/>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174964280"/>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480164156"/>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743379876"/>
                  </a:ext>
                </a:extLst>
              </a:tr>
              <a:tr h="278130">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48412702"/>
                  </a:ext>
                </a:extLst>
              </a:tr>
            </a:tbl>
          </a:graphicData>
        </a:graphic>
      </p:graphicFrame>
      <p:pic>
        <p:nvPicPr>
          <p:cNvPr id="8" name="Picture 7">
            <a:extLst>
              <a:ext uri="{FF2B5EF4-FFF2-40B4-BE49-F238E27FC236}">
                <a16:creationId xmlns:a16="http://schemas.microsoft.com/office/drawing/2014/main" id="{B23020E3-2D0E-4964-B5A9-71658EE3D3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9101" y="2354610"/>
            <a:ext cx="3837294" cy="2788890"/>
          </a:xfrm>
          <a:prstGeom prst="rect">
            <a:avLst/>
          </a:prstGeom>
        </p:spPr>
      </p:pic>
      <p:pic>
        <p:nvPicPr>
          <p:cNvPr id="7" name="Picture 6">
            <a:extLst>
              <a:ext uri="{FF2B5EF4-FFF2-40B4-BE49-F238E27FC236}">
                <a16:creationId xmlns:a16="http://schemas.microsoft.com/office/drawing/2014/main" id="{1381CFB1-0921-4126-9EE7-B2961A30D519}"/>
              </a:ext>
            </a:extLst>
          </p:cNvPr>
          <p:cNvPicPr>
            <a:picLocks noChangeAspect="1"/>
          </p:cNvPicPr>
          <p:nvPr/>
        </p:nvPicPr>
        <p:blipFill>
          <a:blip r:embed="rId4"/>
          <a:stretch>
            <a:fillRect/>
          </a:stretch>
        </p:blipFill>
        <p:spPr>
          <a:xfrm>
            <a:off x="457200" y="865239"/>
            <a:ext cx="6448425" cy="1352550"/>
          </a:xfrm>
          <a:prstGeom prst="rect">
            <a:avLst/>
          </a:prstGeom>
          <a:ln>
            <a:solidFill>
              <a:schemeClr val="tx1"/>
            </a:solidFill>
          </a:ln>
        </p:spPr>
      </p:pic>
    </p:spTree>
    <p:extLst>
      <p:ext uri="{BB962C8B-B14F-4D97-AF65-F5344CB8AC3E}">
        <p14:creationId xmlns:p14="http://schemas.microsoft.com/office/powerpoint/2010/main" val="1642592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2223-8904-4D02-9BB5-1D4D42153893}"/>
              </a:ext>
            </a:extLst>
          </p:cNvPr>
          <p:cNvSpPr>
            <a:spLocks noGrp="1"/>
          </p:cNvSpPr>
          <p:nvPr>
            <p:ph type="title"/>
          </p:nvPr>
        </p:nvSpPr>
        <p:spPr/>
        <p:txBody>
          <a:bodyPr/>
          <a:lstStyle/>
          <a:p>
            <a:r>
              <a:rPr lang="en-US" dirty="0" err="1"/>
              <a:t>define_parameters</a:t>
            </a:r>
            <a:endParaRPr lang="en-US" dirty="0"/>
          </a:p>
        </p:txBody>
      </p:sp>
      <p:graphicFrame>
        <p:nvGraphicFramePr>
          <p:cNvPr id="3" name="Table 2"/>
          <p:cNvGraphicFramePr>
            <a:graphicFrameLocks noGrp="1"/>
          </p:cNvGraphicFramePr>
          <p:nvPr>
            <p:extLst/>
          </p:nvPr>
        </p:nvGraphicFramePr>
        <p:xfrm>
          <a:off x="2718620" y="-3287457"/>
          <a:ext cx="6096000" cy="2255520"/>
        </p:xfrm>
        <a:graphic>
          <a:graphicData uri="http://schemas.openxmlformats.org/drawingml/2006/table">
            <a:tbl>
              <a:tblPr firstRow="1" bandRow="1">
                <a:tableStyleId>{5C22544A-7EE6-4342-B048-85BDC9FD1C3A}</a:tableStyleId>
              </a:tblPr>
              <a:tblGrid>
                <a:gridCol w="655074">
                  <a:extLst>
                    <a:ext uri="{9D8B030D-6E8A-4147-A177-3AD203B41FA5}">
                      <a16:colId xmlns:a16="http://schemas.microsoft.com/office/drawing/2014/main" val="196842467"/>
                    </a:ext>
                  </a:extLst>
                </a:gridCol>
                <a:gridCol w="5440926">
                  <a:extLst>
                    <a:ext uri="{9D8B030D-6E8A-4147-A177-3AD203B41FA5}">
                      <a16:colId xmlns:a16="http://schemas.microsoft.com/office/drawing/2014/main" val="2969855531"/>
                    </a:ext>
                  </a:extLst>
                </a:gridCol>
              </a:tblGrid>
              <a:tr h="278130">
                <a:tc>
                  <a:txBody>
                    <a:bodyPr/>
                    <a:lstStyle/>
                    <a:p>
                      <a:endParaRPr lang="en-US" sz="1400" dirty="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361887499"/>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795587640"/>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2457830275"/>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254296817"/>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174964280"/>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480164156"/>
                  </a:ext>
                </a:extLst>
              </a:tr>
              <a:tr h="278130">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743379876"/>
                  </a:ext>
                </a:extLst>
              </a:tr>
              <a:tr h="278130">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48412702"/>
                  </a:ext>
                </a:extLst>
              </a:tr>
            </a:tbl>
          </a:graphicData>
        </a:graphic>
      </p:graphicFrame>
      <p:pic>
        <p:nvPicPr>
          <p:cNvPr id="5" name="Picture 4">
            <a:extLst>
              <a:ext uri="{FF2B5EF4-FFF2-40B4-BE49-F238E27FC236}">
                <a16:creationId xmlns:a16="http://schemas.microsoft.com/office/drawing/2014/main" id="{A7BEA107-8BB8-42E9-9940-F69E3AE6DCB2}"/>
              </a:ext>
            </a:extLst>
          </p:cNvPr>
          <p:cNvPicPr>
            <a:picLocks noChangeAspect="1"/>
          </p:cNvPicPr>
          <p:nvPr/>
        </p:nvPicPr>
        <p:blipFill>
          <a:blip r:embed="rId3"/>
          <a:stretch>
            <a:fillRect/>
          </a:stretch>
        </p:blipFill>
        <p:spPr>
          <a:xfrm>
            <a:off x="628650" y="1389313"/>
            <a:ext cx="3829050" cy="3100388"/>
          </a:xfrm>
          <a:prstGeom prst="rect">
            <a:avLst/>
          </a:prstGeom>
          <a:ln>
            <a:solidFill>
              <a:schemeClr val="accent1"/>
            </a:solidFill>
          </a:ln>
        </p:spPr>
      </p:pic>
      <p:graphicFrame>
        <p:nvGraphicFramePr>
          <p:cNvPr id="7" name="Content Placeholder 7">
            <a:extLst>
              <a:ext uri="{FF2B5EF4-FFF2-40B4-BE49-F238E27FC236}">
                <a16:creationId xmlns:a16="http://schemas.microsoft.com/office/drawing/2014/main" id="{20BE0E65-167A-4481-BEB9-FD163B2F4720}"/>
              </a:ext>
            </a:extLst>
          </p:cNvPr>
          <p:cNvGraphicFramePr>
            <a:graphicFrameLocks/>
          </p:cNvGraphicFramePr>
          <p:nvPr>
            <p:extLst/>
          </p:nvPr>
        </p:nvGraphicFramePr>
        <p:xfrm>
          <a:off x="4686302" y="1288531"/>
          <a:ext cx="4165353" cy="3462962"/>
        </p:xfrm>
        <a:graphic>
          <a:graphicData uri="http://schemas.openxmlformats.org/drawingml/2006/table">
            <a:tbl>
              <a:tblPr firstRow="1" bandRow="1">
                <a:tableStyleId>{5C22544A-7EE6-4342-B048-85BDC9FD1C3A}</a:tableStyleId>
              </a:tblPr>
              <a:tblGrid>
                <a:gridCol w="1612957">
                  <a:extLst>
                    <a:ext uri="{9D8B030D-6E8A-4147-A177-3AD203B41FA5}">
                      <a16:colId xmlns:a16="http://schemas.microsoft.com/office/drawing/2014/main" val="4249324300"/>
                    </a:ext>
                  </a:extLst>
                </a:gridCol>
                <a:gridCol w="1163945">
                  <a:extLst>
                    <a:ext uri="{9D8B030D-6E8A-4147-A177-3AD203B41FA5}">
                      <a16:colId xmlns:a16="http://schemas.microsoft.com/office/drawing/2014/main" val="948770158"/>
                    </a:ext>
                  </a:extLst>
                </a:gridCol>
                <a:gridCol w="1388451">
                  <a:extLst>
                    <a:ext uri="{9D8B030D-6E8A-4147-A177-3AD203B41FA5}">
                      <a16:colId xmlns:a16="http://schemas.microsoft.com/office/drawing/2014/main" val="3358324961"/>
                    </a:ext>
                  </a:extLst>
                </a:gridCol>
              </a:tblGrid>
              <a:tr h="298109">
                <a:tc>
                  <a:txBody>
                    <a:bodyPr/>
                    <a:lstStyle/>
                    <a:p>
                      <a:r>
                        <a:rPr lang="en-US" sz="1400" dirty="0"/>
                        <a:t>Parameter</a:t>
                      </a:r>
                    </a:p>
                  </a:txBody>
                  <a:tcPr marL="73506" marR="73506" marT="36753" marB="36753"/>
                </a:tc>
                <a:tc>
                  <a:txBody>
                    <a:bodyPr/>
                    <a:lstStyle/>
                    <a:p>
                      <a:r>
                        <a:rPr lang="en-US" sz="1400" dirty="0"/>
                        <a:t>No Treat</a:t>
                      </a:r>
                    </a:p>
                  </a:txBody>
                  <a:tcPr marL="73506" marR="73506" marT="36753" marB="36753"/>
                </a:tc>
                <a:tc>
                  <a:txBody>
                    <a:bodyPr/>
                    <a:lstStyle/>
                    <a:p>
                      <a:r>
                        <a:rPr lang="en-US" sz="1400" dirty="0"/>
                        <a:t>Treat</a:t>
                      </a:r>
                    </a:p>
                  </a:txBody>
                  <a:tcPr marL="73506" marR="73506" marT="36753" marB="36753"/>
                </a:tc>
                <a:extLst>
                  <a:ext uri="{0D108BD9-81ED-4DB2-BD59-A6C34878D82A}">
                    <a16:rowId xmlns:a16="http://schemas.microsoft.com/office/drawing/2014/main" val="2849350478"/>
                  </a:ext>
                </a:extLst>
              </a:tr>
              <a:tr h="1396618">
                <a:tc>
                  <a:txBody>
                    <a:bodyPr/>
                    <a:lstStyle/>
                    <a:p>
                      <a:r>
                        <a:rPr lang="en-US" sz="1400" dirty="0"/>
                        <a:t>p.HS1</a:t>
                      </a:r>
                    </a:p>
                    <a:p>
                      <a:r>
                        <a:rPr lang="en-US" sz="1400" dirty="0"/>
                        <a:t>p.S1S2</a:t>
                      </a:r>
                    </a:p>
                    <a:p>
                      <a:r>
                        <a:rPr lang="en-US" sz="1400" dirty="0"/>
                        <a:t>p.S1H</a:t>
                      </a:r>
                    </a:p>
                    <a:p>
                      <a:r>
                        <a:rPr lang="en-US" sz="1400" dirty="0" err="1"/>
                        <a:t>p.HDie</a:t>
                      </a:r>
                      <a:endParaRPr lang="en-US" sz="1400" dirty="0"/>
                    </a:p>
                    <a:p>
                      <a:r>
                        <a:rPr lang="en-US" sz="1400" dirty="0"/>
                        <a:t>p.S1Die</a:t>
                      </a:r>
                    </a:p>
                    <a:p>
                      <a:r>
                        <a:rPr lang="en-US" sz="1400" dirty="0"/>
                        <a:t>p.S2Die</a:t>
                      </a:r>
                    </a:p>
                  </a:txBody>
                  <a:tcPr marL="73506" marR="73506" marT="36753" marB="36753"/>
                </a:tc>
                <a:tc>
                  <a:txBody>
                    <a:bodyPr/>
                    <a:lstStyle/>
                    <a:p>
                      <a:pPr algn="ctr"/>
                      <a:r>
                        <a:rPr lang="en-US" sz="1400" dirty="0"/>
                        <a:t>0.15</a:t>
                      </a:r>
                    </a:p>
                    <a:p>
                      <a:pPr algn="ctr"/>
                      <a:r>
                        <a:rPr lang="en-US" sz="1400" dirty="0"/>
                        <a:t>0.105</a:t>
                      </a:r>
                    </a:p>
                    <a:p>
                      <a:pPr algn="ctr"/>
                      <a:r>
                        <a:rPr lang="en-US" sz="1400" dirty="0"/>
                        <a:t>0.5</a:t>
                      </a:r>
                    </a:p>
                    <a:p>
                      <a:pPr algn="ctr"/>
                      <a:r>
                        <a:rPr lang="en-US" sz="1400" dirty="0"/>
                        <a:t>0.005</a:t>
                      </a:r>
                    </a:p>
                    <a:p>
                      <a:pPr algn="ctr"/>
                      <a:r>
                        <a:rPr lang="en-US" sz="1400" dirty="0"/>
                        <a:t>0.01492512</a:t>
                      </a:r>
                    </a:p>
                    <a:p>
                      <a:pPr algn="ctr"/>
                      <a:r>
                        <a:rPr lang="en-US" sz="1400" dirty="0"/>
                        <a:t>0.04888987</a:t>
                      </a:r>
                    </a:p>
                  </a:txBody>
                  <a:tcPr marL="73506" marR="73506" marT="36753" marB="36753"/>
                </a:tc>
                <a:tc>
                  <a:txBody>
                    <a:bodyPr/>
                    <a:lstStyle/>
                    <a:p>
                      <a:pPr algn="ctr"/>
                      <a:r>
                        <a:rPr lang="en-US" sz="1400" dirty="0"/>
                        <a:t>0.15</a:t>
                      </a:r>
                    </a:p>
                    <a:p>
                      <a:pPr algn="ctr"/>
                      <a:r>
                        <a:rPr lang="en-US" sz="1400" dirty="0"/>
                        <a:t>0.105</a:t>
                      </a:r>
                    </a:p>
                    <a:p>
                      <a:pPr algn="ctr"/>
                      <a:r>
                        <a:rPr lang="en-US" sz="1400" dirty="0"/>
                        <a:t>0.5</a:t>
                      </a:r>
                    </a:p>
                    <a:p>
                      <a:pPr algn="ctr"/>
                      <a:r>
                        <a:rPr lang="en-US" sz="1400" dirty="0"/>
                        <a:t>0.005</a:t>
                      </a:r>
                    </a:p>
                    <a:p>
                      <a:pPr algn="ctr"/>
                      <a:r>
                        <a:rPr lang="en-US" sz="1400" dirty="0"/>
                        <a:t>0.01492512</a:t>
                      </a:r>
                    </a:p>
                    <a:p>
                      <a:pPr algn="ctr"/>
                      <a:r>
                        <a:rPr lang="en-US" sz="1400" dirty="0"/>
                        <a:t>0.04888987</a:t>
                      </a:r>
                    </a:p>
                  </a:txBody>
                  <a:tcPr marL="73506" marR="73506" marT="36753" marB="36753"/>
                </a:tc>
                <a:extLst>
                  <a:ext uri="{0D108BD9-81ED-4DB2-BD59-A6C34878D82A}">
                    <a16:rowId xmlns:a16="http://schemas.microsoft.com/office/drawing/2014/main" val="659800577"/>
                  </a:ext>
                </a:extLst>
              </a:tr>
              <a:tr h="735063">
                <a:tc>
                  <a:txBody>
                    <a:bodyPr/>
                    <a:lstStyle/>
                    <a:p>
                      <a:r>
                        <a:rPr lang="en-US" sz="1400" dirty="0" err="1"/>
                        <a:t>cost.H</a:t>
                      </a:r>
                      <a:endParaRPr lang="en-US" sz="1400" dirty="0"/>
                    </a:p>
                    <a:p>
                      <a:r>
                        <a:rPr lang="en-US" sz="1400" dirty="0"/>
                        <a:t>cost.S1</a:t>
                      </a:r>
                    </a:p>
                    <a:p>
                      <a:r>
                        <a:rPr lang="en-US" sz="1400" dirty="0"/>
                        <a:t>cost.S2</a:t>
                      </a:r>
                    </a:p>
                  </a:txBody>
                  <a:tcPr marL="73506" marR="73506" marT="36753" marB="36753"/>
                </a:tc>
                <a:tc>
                  <a:txBody>
                    <a:bodyPr/>
                    <a:lstStyle/>
                    <a:p>
                      <a:pPr algn="ctr"/>
                      <a:r>
                        <a:rPr lang="en-US" sz="1400" dirty="0"/>
                        <a:t>2000</a:t>
                      </a:r>
                    </a:p>
                    <a:p>
                      <a:pPr algn="ctr"/>
                      <a:r>
                        <a:rPr lang="en-US" sz="1400" dirty="0"/>
                        <a:t>4000</a:t>
                      </a:r>
                    </a:p>
                    <a:p>
                      <a:pPr algn="ctr"/>
                      <a:r>
                        <a:rPr lang="en-US" sz="1400" dirty="0"/>
                        <a:t>15000</a:t>
                      </a:r>
                    </a:p>
                  </a:txBody>
                  <a:tcPr marL="73506" marR="73506" marT="36753" marB="36753"/>
                </a:tc>
                <a:tc>
                  <a:txBody>
                    <a:bodyPr/>
                    <a:lstStyle/>
                    <a:p>
                      <a:pPr algn="ctr"/>
                      <a:r>
                        <a:rPr lang="en-US" sz="1400" dirty="0"/>
                        <a:t>2000+12000</a:t>
                      </a:r>
                    </a:p>
                    <a:p>
                      <a:pPr algn="ctr"/>
                      <a:r>
                        <a:rPr lang="en-US" sz="1400" dirty="0"/>
                        <a:t>4000+12000</a:t>
                      </a:r>
                    </a:p>
                    <a:p>
                      <a:pPr algn="ctr"/>
                      <a:r>
                        <a:rPr lang="en-US" sz="1400" dirty="0"/>
                        <a:t>15000+12000</a:t>
                      </a:r>
                    </a:p>
                  </a:txBody>
                  <a:tcPr marL="73506" marR="73506" marT="36753" marB="36753"/>
                </a:tc>
                <a:extLst>
                  <a:ext uri="{0D108BD9-81ED-4DB2-BD59-A6C34878D82A}">
                    <a16:rowId xmlns:a16="http://schemas.microsoft.com/office/drawing/2014/main" val="780706000"/>
                  </a:ext>
                </a:extLst>
              </a:tr>
              <a:tr h="735063">
                <a:tc>
                  <a:txBody>
                    <a:bodyPr/>
                    <a:lstStyle/>
                    <a:p>
                      <a:r>
                        <a:rPr lang="en-US" sz="1400" dirty="0" err="1"/>
                        <a:t>utility.H</a:t>
                      </a:r>
                      <a:endParaRPr lang="en-US" sz="1400" dirty="0"/>
                    </a:p>
                    <a:p>
                      <a:r>
                        <a:rPr lang="en-US" sz="1400" dirty="0"/>
                        <a:t>utility.S1</a:t>
                      </a:r>
                    </a:p>
                    <a:p>
                      <a:r>
                        <a:rPr lang="en-US" sz="1400" dirty="0"/>
                        <a:t>Utility.S2</a:t>
                      </a:r>
                    </a:p>
                  </a:txBody>
                  <a:tcPr marL="73506" marR="73506" marT="36753" marB="36753"/>
                </a:tc>
                <a:tc>
                  <a:txBody>
                    <a:bodyPr/>
                    <a:lstStyle/>
                    <a:p>
                      <a:pPr algn="ctr"/>
                      <a:r>
                        <a:rPr lang="en-US" sz="1400" dirty="0"/>
                        <a:t>1</a:t>
                      </a:r>
                    </a:p>
                    <a:p>
                      <a:pPr algn="ctr"/>
                      <a:r>
                        <a:rPr lang="en-US" sz="1400" dirty="0"/>
                        <a:t>0.75</a:t>
                      </a:r>
                    </a:p>
                    <a:p>
                      <a:pPr algn="ctr"/>
                      <a:r>
                        <a:rPr lang="en-US" sz="1400" dirty="0"/>
                        <a:t>0.5</a:t>
                      </a:r>
                    </a:p>
                  </a:txBody>
                  <a:tcPr marL="73506" marR="73506" marT="36753" marB="36753"/>
                </a:tc>
                <a:tc>
                  <a:txBody>
                    <a:bodyPr/>
                    <a:lstStyle/>
                    <a:p>
                      <a:pPr algn="ctr"/>
                      <a:r>
                        <a:rPr lang="en-US" sz="1400" dirty="0"/>
                        <a:t>1</a:t>
                      </a:r>
                    </a:p>
                    <a:p>
                      <a:pPr algn="ctr"/>
                      <a:r>
                        <a:rPr lang="en-US" sz="1400" dirty="0"/>
                        <a:t>0.95</a:t>
                      </a:r>
                    </a:p>
                    <a:p>
                      <a:pPr algn="ctr"/>
                      <a:r>
                        <a:rPr lang="en-US" sz="1400" dirty="0"/>
                        <a:t>0.5</a:t>
                      </a:r>
                    </a:p>
                  </a:txBody>
                  <a:tcPr marL="73506" marR="73506" marT="36753" marB="36753"/>
                </a:tc>
                <a:extLst>
                  <a:ext uri="{0D108BD9-81ED-4DB2-BD59-A6C34878D82A}">
                    <a16:rowId xmlns:a16="http://schemas.microsoft.com/office/drawing/2014/main" val="4231960459"/>
                  </a:ext>
                </a:extLst>
              </a:tr>
              <a:tr h="298109">
                <a:tc>
                  <a:txBody>
                    <a:bodyPr/>
                    <a:lstStyle/>
                    <a:p>
                      <a:r>
                        <a:rPr lang="en-US" sz="1400" dirty="0"/>
                        <a:t>Discount Rate</a:t>
                      </a:r>
                    </a:p>
                  </a:txBody>
                  <a:tcPr marL="73506" marR="73506" marT="36753" marB="36753"/>
                </a:tc>
                <a:tc>
                  <a:txBody>
                    <a:bodyPr/>
                    <a:lstStyle/>
                    <a:p>
                      <a:pPr algn="ctr"/>
                      <a:r>
                        <a:rPr lang="en-US" sz="1400" dirty="0"/>
                        <a:t>3%</a:t>
                      </a:r>
                    </a:p>
                  </a:txBody>
                  <a:tcPr marL="73506" marR="73506" marT="36753" marB="36753"/>
                </a:tc>
                <a:tc>
                  <a:txBody>
                    <a:bodyPr/>
                    <a:lstStyle/>
                    <a:p>
                      <a:pPr algn="ctr"/>
                      <a:r>
                        <a:rPr lang="en-US" sz="1400" dirty="0"/>
                        <a:t>3%</a:t>
                      </a:r>
                    </a:p>
                  </a:txBody>
                  <a:tcPr marL="73506" marR="73506" marT="36753" marB="36753"/>
                </a:tc>
                <a:extLst>
                  <a:ext uri="{0D108BD9-81ED-4DB2-BD59-A6C34878D82A}">
                    <a16:rowId xmlns:a16="http://schemas.microsoft.com/office/drawing/2014/main" val="2082922010"/>
                  </a:ext>
                </a:extLst>
              </a:tr>
            </a:tbl>
          </a:graphicData>
        </a:graphic>
      </p:graphicFrame>
    </p:spTree>
    <p:extLst>
      <p:ext uri="{BB962C8B-B14F-4D97-AF65-F5344CB8AC3E}">
        <p14:creationId xmlns:p14="http://schemas.microsoft.com/office/powerpoint/2010/main" val="133222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5E4D6-7B26-E246-8B1F-82783183A144}"/>
              </a:ext>
            </a:extLst>
          </p:cNvPr>
          <p:cNvSpPr>
            <a:spLocks noGrp="1"/>
          </p:cNvSpPr>
          <p:nvPr>
            <p:ph type="body" idx="1"/>
          </p:nvPr>
        </p:nvSpPr>
        <p:spPr/>
        <p:txBody>
          <a:bodyPr/>
          <a:lstStyle/>
          <a:p>
            <a:r>
              <a:rPr lang="en-US" b="1" dirty="0"/>
              <a:t>   </a:t>
            </a:r>
            <a:r>
              <a:rPr lang="en-US" b="1" dirty="0" err="1"/>
              <a:t>ationale</a:t>
            </a:r>
            <a:endParaRPr lang="en-US" b="1" dirty="0"/>
          </a:p>
        </p:txBody>
      </p:sp>
      <p:pic>
        <p:nvPicPr>
          <p:cNvPr id="3" name="Picture 2">
            <a:extLst>
              <a:ext uri="{FF2B5EF4-FFF2-40B4-BE49-F238E27FC236}">
                <a16:creationId xmlns:a16="http://schemas.microsoft.com/office/drawing/2014/main" id="{D9121310-2586-9D4D-8482-E071D63063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671" y="2873829"/>
            <a:ext cx="567616" cy="437064"/>
          </a:xfrm>
          <a:prstGeom prst="rect">
            <a:avLst/>
          </a:prstGeom>
        </p:spPr>
      </p:pic>
    </p:spTree>
    <p:extLst>
      <p:ext uri="{BB962C8B-B14F-4D97-AF65-F5344CB8AC3E}">
        <p14:creationId xmlns:p14="http://schemas.microsoft.com/office/powerpoint/2010/main" val="2986928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2223-8904-4D02-9BB5-1D4D42153893}"/>
              </a:ext>
            </a:extLst>
          </p:cNvPr>
          <p:cNvSpPr>
            <a:spLocks noGrp="1"/>
          </p:cNvSpPr>
          <p:nvPr>
            <p:ph type="title"/>
          </p:nvPr>
        </p:nvSpPr>
        <p:spPr/>
        <p:txBody>
          <a:bodyPr/>
          <a:lstStyle/>
          <a:p>
            <a:r>
              <a:rPr lang="en-US" dirty="0" err="1"/>
              <a:t>Run_model</a:t>
            </a:r>
            <a:endParaRPr lang="en-US" dirty="0"/>
          </a:p>
        </p:txBody>
      </p:sp>
      <p:pic>
        <p:nvPicPr>
          <p:cNvPr id="3" name="Picture 2">
            <a:extLst>
              <a:ext uri="{FF2B5EF4-FFF2-40B4-BE49-F238E27FC236}">
                <a16:creationId xmlns:a16="http://schemas.microsoft.com/office/drawing/2014/main" id="{9897803A-A934-460B-95F0-69619D50C3E2}"/>
              </a:ext>
            </a:extLst>
          </p:cNvPr>
          <p:cNvPicPr>
            <a:picLocks noChangeAspect="1"/>
          </p:cNvPicPr>
          <p:nvPr/>
        </p:nvPicPr>
        <p:blipFill>
          <a:blip r:embed="rId3"/>
          <a:stretch>
            <a:fillRect/>
          </a:stretch>
        </p:blipFill>
        <p:spPr>
          <a:xfrm>
            <a:off x="455612" y="1004418"/>
            <a:ext cx="3810000" cy="3752850"/>
          </a:xfrm>
          <a:prstGeom prst="rect">
            <a:avLst/>
          </a:prstGeom>
          <a:ln>
            <a:solidFill>
              <a:schemeClr val="tx1">
                <a:lumMod val="50000"/>
              </a:schemeClr>
            </a:solidFill>
          </a:ln>
        </p:spPr>
      </p:pic>
      <p:pic>
        <p:nvPicPr>
          <p:cNvPr id="4" name="Picture 3">
            <a:extLst>
              <a:ext uri="{FF2B5EF4-FFF2-40B4-BE49-F238E27FC236}">
                <a16:creationId xmlns:a16="http://schemas.microsoft.com/office/drawing/2014/main" id="{F0A64086-BFB6-44D7-9E9D-85964B0AA995}"/>
              </a:ext>
            </a:extLst>
          </p:cNvPr>
          <p:cNvPicPr>
            <a:picLocks noChangeAspect="1"/>
          </p:cNvPicPr>
          <p:nvPr/>
        </p:nvPicPr>
        <p:blipFill>
          <a:blip r:embed="rId4"/>
          <a:stretch>
            <a:fillRect/>
          </a:stretch>
        </p:blipFill>
        <p:spPr>
          <a:xfrm>
            <a:off x="4572000" y="1004418"/>
            <a:ext cx="3562350" cy="3771900"/>
          </a:xfrm>
          <a:prstGeom prst="rect">
            <a:avLst/>
          </a:prstGeom>
          <a:ln>
            <a:solidFill>
              <a:schemeClr val="tx1">
                <a:lumMod val="50000"/>
              </a:schemeClr>
            </a:solidFill>
          </a:ln>
        </p:spPr>
      </p:pic>
      <p:pic>
        <p:nvPicPr>
          <p:cNvPr id="6" name="Picture 5">
            <a:extLst>
              <a:ext uri="{FF2B5EF4-FFF2-40B4-BE49-F238E27FC236}">
                <a16:creationId xmlns:a16="http://schemas.microsoft.com/office/drawing/2014/main" id="{750C5B6A-65FF-45DF-9FA2-82A78AE1F649}"/>
              </a:ext>
            </a:extLst>
          </p:cNvPr>
          <p:cNvPicPr>
            <a:picLocks noChangeAspect="1"/>
          </p:cNvPicPr>
          <p:nvPr/>
        </p:nvPicPr>
        <p:blipFill>
          <a:blip r:embed="rId5"/>
          <a:stretch>
            <a:fillRect/>
          </a:stretch>
        </p:blipFill>
        <p:spPr>
          <a:xfrm>
            <a:off x="5319712" y="599673"/>
            <a:ext cx="2066925" cy="352425"/>
          </a:xfrm>
          <a:prstGeom prst="rect">
            <a:avLst/>
          </a:prstGeom>
        </p:spPr>
      </p:pic>
      <p:pic>
        <p:nvPicPr>
          <p:cNvPr id="5" name="Picture 4">
            <a:extLst>
              <a:ext uri="{FF2B5EF4-FFF2-40B4-BE49-F238E27FC236}">
                <a16:creationId xmlns:a16="http://schemas.microsoft.com/office/drawing/2014/main" id="{D35771E1-2484-4600-876A-2101EF1B7C45}"/>
              </a:ext>
            </a:extLst>
          </p:cNvPr>
          <p:cNvPicPr>
            <a:picLocks noChangeAspect="1"/>
          </p:cNvPicPr>
          <p:nvPr/>
        </p:nvPicPr>
        <p:blipFill>
          <a:blip r:embed="rId6"/>
          <a:stretch>
            <a:fillRect/>
          </a:stretch>
        </p:blipFill>
        <p:spPr>
          <a:xfrm>
            <a:off x="521058" y="130601"/>
            <a:ext cx="7239000" cy="295275"/>
          </a:xfrm>
          <a:prstGeom prst="rect">
            <a:avLst/>
          </a:prstGeom>
        </p:spPr>
      </p:pic>
    </p:spTree>
    <p:extLst>
      <p:ext uri="{BB962C8B-B14F-4D97-AF65-F5344CB8AC3E}">
        <p14:creationId xmlns:p14="http://schemas.microsoft.com/office/powerpoint/2010/main" val="40312515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27A0-A0BD-475B-8C77-5E756800FC60}"/>
              </a:ext>
            </a:extLst>
          </p:cNvPr>
          <p:cNvSpPr>
            <a:spLocks noGrp="1"/>
          </p:cNvSpPr>
          <p:nvPr>
            <p:ph type="title"/>
          </p:nvPr>
        </p:nvSpPr>
        <p:spPr/>
        <p:txBody>
          <a:bodyPr/>
          <a:lstStyle/>
          <a:p>
            <a:r>
              <a:rPr lang="en-US" dirty="0"/>
              <a:t>Built in Graphics</a:t>
            </a:r>
          </a:p>
        </p:txBody>
      </p:sp>
      <p:sp>
        <p:nvSpPr>
          <p:cNvPr id="4" name="Slide Number Placeholder 3">
            <a:extLst>
              <a:ext uri="{FF2B5EF4-FFF2-40B4-BE49-F238E27FC236}">
                <a16:creationId xmlns:a16="http://schemas.microsoft.com/office/drawing/2014/main" id="{2F506A8C-3B3E-4F59-AEE9-AAA715F3A236}"/>
              </a:ext>
            </a:extLst>
          </p:cNvPr>
          <p:cNvSpPr>
            <a:spLocks noGrp="1"/>
          </p:cNvSpPr>
          <p:nvPr>
            <p:ph type="sldNum" sz="quarter" idx="12"/>
          </p:nvPr>
        </p:nvSpPr>
        <p:spPr/>
        <p:txBody>
          <a:bodyPr/>
          <a:lstStyle/>
          <a:p>
            <a:fld id="{35E835D3-CDD5-664E-A95E-47F1C4FEE662}" type="slidenum">
              <a:rPr lang="en-US" smtClean="0"/>
              <a:pPr/>
              <a:t>50</a:t>
            </a:fld>
            <a:endParaRPr lang="en-US"/>
          </a:p>
        </p:txBody>
      </p:sp>
      <p:pic>
        <p:nvPicPr>
          <p:cNvPr id="5" name="Picture 4">
            <a:extLst>
              <a:ext uri="{FF2B5EF4-FFF2-40B4-BE49-F238E27FC236}">
                <a16:creationId xmlns:a16="http://schemas.microsoft.com/office/drawing/2014/main" id="{94FCFDF5-8A2C-47B4-AFEF-1092D738E0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4827" y="703907"/>
            <a:ext cx="3564018" cy="3733157"/>
          </a:xfrm>
          <a:prstGeom prst="rect">
            <a:avLst/>
          </a:prstGeom>
        </p:spPr>
      </p:pic>
      <p:pic>
        <p:nvPicPr>
          <p:cNvPr id="6" name="Picture 5">
            <a:extLst>
              <a:ext uri="{FF2B5EF4-FFF2-40B4-BE49-F238E27FC236}">
                <a16:creationId xmlns:a16="http://schemas.microsoft.com/office/drawing/2014/main" id="{35A4C01D-3408-4C1F-9544-79758572AAFF}"/>
              </a:ext>
            </a:extLst>
          </p:cNvPr>
          <p:cNvPicPr>
            <a:picLocks noChangeAspect="1"/>
          </p:cNvPicPr>
          <p:nvPr/>
        </p:nvPicPr>
        <p:blipFill>
          <a:blip r:embed="rId3"/>
          <a:stretch>
            <a:fillRect/>
          </a:stretch>
        </p:blipFill>
        <p:spPr>
          <a:xfrm>
            <a:off x="0" y="1143000"/>
            <a:ext cx="5397222" cy="2439473"/>
          </a:xfrm>
          <a:prstGeom prst="rect">
            <a:avLst/>
          </a:prstGeom>
        </p:spPr>
      </p:pic>
      <p:sp>
        <p:nvSpPr>
          <p:cNvPr id="7" name="TextBox 6">
            <a:extLst>
              <a:ext uri="{FF2B5EF4-FFF2-40B4-BE49-F238E27FC236}">
                <a16:creationId xmlns:a16="http://schemas.microsoft.com/office/drawing/2014/main" id="{6C3EE84C-5D7D-46B9-A7C7-E7BE233108A7}"/>
              </a:ext>
            </a:extLst>
          </p:cNvPr>
          <p:cNvSpPr txBox="1"/>
          <p:nvPr/>
        </p:nvSpPr>
        <p:spPr>
          <a:xfrm>
            <a:off x="1661374" y="141843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47267972"/>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8043-CA09-4CBF-A065-F60F02734FED}"/>
              </a:ext>
            </a:extLst>
          </p:cNvPr>
          <p:cNvSpPr>
            <a:spLocks noGrp="1"/>
          </p:cNvSpPr>
          <p:nvPr>
            <p:ph type="title"/>
          </p:nvPr>
        </p:nvSpPr>
        <p:spPr/>
        <p:txBody>
          <a:bodyPr/>
          <a:lstStyle/>
          <a:p>
            <a:r>
              <a:rPr lang="en-US" dirty="0"/>
              <a:t>Built in Graphics</a:t>
            </a:r>
          </a:p>
        </p:txBody>
      </p:sp>
      <p:sp>
        <p:nvSpPr>
          <p:cNvPr id="4" name="Slide Number Placeholder 3">
            <a:extLst>
              <a:ext uri="{FF2B5EF4-FFF2-40B4-BE49-F238E27FC236}">
                <a16:creationId xmlns:a16="http://schemas.microsoft.com/office/drawing/2014/main" id="{2ACDCF00-597E-4228-9D74-7880B17CDC47}"/>
              </a:ext>
            </a:extLst>
          </p:cNvPr>
          <p:cNvSpPr>
            <a:spLocks noGrp="1"/>
          </p:cNvSpPr>
          <p:nvPr>
            <p:ph type="sldNum" sz="quarter" idx="12"/>
          </p:nvPr>
        </p:nvSpPr>
        <p:spPr/>
        <p:txBody>
          <a:bodyPr/>
          <a:lstStyle/>
          <a:p>
            <a:fld id="{35E835D3-CDD5-664E-A95E-47F1C4FEE662}" type="slidenum">
              <a:rPr lang="en-US" smtClean="0"/>
              <a:pPr/>
              <a:t>51</a:t>
            </a:fld>
            <a:endParaRPr lang="en-US"/>
          </a:p>
        </p:txBody>
      </p:sp>
      <p:pic>
        <p:nvPicPr>
          <p:cNvPr id="5" name="Content Placeholder 4">
            <a:extLst>
              <a:ext uri="{FF2B5EF4-FFF2-40B4-BE49-F238E27FC236}">
                <a16:creationId xmlns:a16="http://schemas.microsoft.com/office/drawing/2014/main" id="{6B79A2C6-3684-4D17-B7E9-A0E1204CDDB5}"/>
              </a:ext>
            </a:extLst>
          </p:cNvPr>
          <p:cNvPicPr>
            <a:picLocks noGrp="1"/>
          </p:cNvPicPr>
          <p:nvPr>
            <p:ph idx="1"/>
          </p:nvPr>
        </p:nvPicPr>
        <p:blipFill>
          <a:blip r:embed="rId2" cstate="screen">
            <a:extLst>
              <a:ext uri="{28A0092B-C50C-407E-A947-70E740481C1C}">
                <a14:useLocalDpi xmlns:a14="http://schemas.microsoft.com/office/drawing/2010/main"/>
              </a:ext>
            </a:extLst>
          </a:blip>
          <a:stretch>
            <a:fillRect/>
          </a:stretch>
        </p:blipFill>
        <p:spPr>
          <a:xfrm>
            <a:off x="0" y="1369879"/>
            <a:ext cx="4064018" cy="3108325"/>
          </a:xfrm>
          <a:prstGeom prst="rect">
            <a:avLst/>
          </a:prstGeom>
        </p:spPr>
      </p:pic>
      <p:pic>
        <p:nvPicPr>
          <p:cNvPr id="6" name="Picture 5">
            <a:extLst>
              <a:ext uri="{FF2B5EF4-FFF2-40B4-BE49-F238E27FC236}">
                <a16:creationId xmlns:a16="http://schemas.microsoft.com/office/drawing/2014/main" id="{169EA56A-5F3B-40F3-B36B-CB04E9C8740C}"/>
              </a:ext>
            </a:extLst>
          </p:cNvPr>
          <p:cNvPicPr/>
          <p:nvPr/>
        </p:nvPicPr>
        <p:blipFill>
          <a:blip r:embed="rId3" cstate="screen">
            <a:extLst>
              <a:ext uri="{28A0092B-C50C-407E-A947-70E740481C1C}">
                <a14:useLocalDpi xmlns:a14="http://schemas.microsoft.com/office/drawing/2010/main"/>
              </a:ext>
            </a:extLst>
          </a:blip>
          <a:stretch>
            <a:fillRect/>
          </a:stretch>
        </p:blipFill>
        <p:spPr>
          <a:xfrm>
            <a:off x="4064018" y="1071905"/>
            <a:ext cx="4837727" cy="3704272"/>
          </a:xfrm>
          <a:prstGeom prst="rect">
            <a:avLst/>
          </a:prstGeom>
        </p:spPr>
      </p:pic>
    </p:spTree>
    <p:extLst>
      <p:ext uri="{BB962C8B-B14F-4D97-AF65-F5344CB8AC3E}">
        <p14:creationId xmlns:p14="http://schemas.microsoft.com/office/powerpoint/2010/main" val="1342079541"/>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3704802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rmAutofit fontScale="77500" lnSpcReduction="20000"/>
          </a:bodyPr>
          <a:lstStyle/>
          <a:p>
            <a:r>
              <a:rPr lang="en-US" dirty="0"/>
              <a:t>Clinical realism</a:t>
            </a:r>
          </a:p>
          <a:p>
            <a:pPr lvl="1"/>
            <a:r>
              <a:rPr lang="en-US" sz="1300" dirty="0"/>
              <a:t>A model should reflect the state of evidence, the current understanding of the disease, and be accepted by clinical experts.</a:t>
            </a:r>
          </a:p>
          <a:p>
            <a:pPr lvl="1"/>
            <a:endParaRPr lang="en-US" sz="1300" dirty="0"/>
          </a:p>
          <a:p>
            <a:r>
              <a:rPr lang="en-US" dirty="0"/>
              <a:t>Quantifying decision uncertainty</a:t>
            </a:r>
          </a:p>
          <a:p>
            <a:pPr lvl="1"/>
            <a:r>
              <a:rPr lang="en-US" sz="1300" dirty="0"/>
              <a:t>A model should be capable of quantifying decision uncertainty and informing prioritization of future research. </a:t>
            </a:r>
          </a:p>
          <a:p>
            <a:pPr lvl="1"/>
            <a:endParaRPr lang="en-US" sz="1300" dirty="0"/>
          </a:p>
          <a:p>
            <a:r>
              <a:rPr lang="en-US" dirty="0"/>
              <a:t>Transparency and reproducibility</a:t>
            </a:r>
          </a:p>
          <a:p>
            <a:pPr lvl="1"/>
            <a:r>
              <a:rPr lang="en-US" sz="1300" dirty="0"/>
              <a:t>Resources should exist so that a model can be completely understood, reproduced, and pressure tested.</a:t>
            </a:r>
          </a:p>
          <a:p>
            <a:pPr lvl="1"/>
            <a:endParaRPr lang="en-US" sz="1300" dirty="0"/>
          </a:p>
          <a:p>
            <a:r>
              <a:rPr lang="en-US" dirty="0"/>
              <a:t>Reusability and adaptability</a:t>
            </a:r>
          </a:p>
          <a:p>
            <a:pPr lvl="1"/>
            <a:r>
              <a:rPr lang="en-US" sz="1300" dirty="0"/>
              <a:t>It should be possible</a:t>
            </a:r>
            <a:r>
              <a:rPr lang="en-US" sz="1300" i="1" dirty="0"/>
              <a:t> </a:t>
            </a:r>
            <a:r>
              <a:rPr lang="en-US" sz="1300" dirty="0"/>
              <a:t>to easily update a model to reflect new clinical evidence or adapt it for a new market, indication, or intervention. </a:t>
            </a:r>
          </a:p>
          <a:p>
            <a:pPr marL="0" indent="0">
              <a:buNone/>
            </a:pPr>
            <a:endParaRPr lang="en-US" dirty="0"/>
          </a:p>
          <a:p>
            <a:r>
              <a:rPr lang="en-US" i="1" dirty="0"/>
              <a:t>Many of these are unobtainable without the use of modern software </a:t>
            </a:r>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p:txBody>
          <a:bodyPr/>
          <a:lstStyle/>
          <a:p>
            <a:r>
              <a:rPr lang="en-US" dirty="0"/>
              <a:t>Common practice – 2-step approach</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Input parameter estimation (by means of evidence synthesis) with statistical software</a:t>
            </a:r>
          </a:p>
          <a:p>
            <a:r>
              <a:rPr lang="en-US" dirty="0"/>
              <a:t>Forward simulation to calculate expected outcomes (e.g. QALYs, costs, NMBs, etc.) with economic model implemented in MS Excel</a:t>
            </a:r>
          </a:p>
          <a:p>
            <a:endParaRPr lang="en-US" dirty="0"/>
          </a:p>
        </p:txBody>
      </p:sp>
    </p:spTree>
    <p:extLst>
      <p:ext uri="{BB962C8B-B14F-4D97-AF65-F5344CB8AC3E}">
        <p14:creationId xmlns:p14="http://schemas.microsoft.com/office/powerpoint/2010/main" val="2754529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A comprehensive ecosystem for fitting statistical models</a:t>
            </a:r>
          </a:p>
          <a:p>
            <a:r>
              <a:rPr lang="en-US" dirty="0"/>
              <a:t>Computational efficiency</a:t>
            </a:r>
          </a:p>
          <a:p>
            <a:r>
              <a:rPr lang="en-US" dirty="0"/>
              <a:t>Reproducible research</a:t>
            </a:r>
          </a:p>
          <a:p>
            <a:r>
              <a:rPr lang="en-US" dirty="0"/>
              <a:t>Web apps</a:t>
            </a:r>
          </a:p>
          <a:p>
            <a:r>
              <a:rPr lang="en-US" dirty="0"/>
              <a:t>Unit testing</a:t>
            </a:r>
          </a:p>
        </p:txBody>
      </p:sp>
    </p:spTree>
    <p:extLst>
      <p:ext uri="{BB962C8B-B14F-4D97-AF65-F5344CB8AC3E}">
        <p14:creationId xmlns:p14="http://schemas.microsoft.com/office/powerpoint/2010/main" val="3273909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err="1">
                <a:latin typeface="Menlo" panose="020B0609030804020204" pitchFamily="49" charset="0"/>
                <a:ea typeface="Menlo" panose="020B0609030804020204" pitchFamily="49" charset="0"/>
                <a:cs typeface="Menlo" panose="020B0609030804020204" pitchFamily="49" charset="0"/>
              </a:rPr>
              <a:t>hesim</a:t>
            </a:r>
            <a:endParaRPr lang="en-US" dirty="0">
              <a:latin typeface="Menlo" panose="020B0609030804020204" pitchFamily="49" charset="0"/>
              <a:ea typeface="Menlo" panose="020B0609030804020204" pitchFamily="49" charset="0"/>
              <a:cs typeface="Menlo" panose="020B0609030804020204" pitchFamily="49" charset="0"/>
            </a:endParaRPr>
          </a:p>
          <a:p>
            <a:pPr lvl="1"/>
            <a:r>
              <a:rPr lang="en-US" dirty="0">
                <a:hlinkClick r:id="rId2"/>
              </a:rPr>
              <a:t>https://github.com/hesim-dev/hesim</a:t>
            </a:r>
            <a:endParaRPr lang="en-US" dirty="0"/>
          </a:p>
          <a:p>
            <a:pPr lvl="1"/>
            <a:r>
              <a:rPr lang="en-US" dirty="0">
                <a:hlinkClick r:id="rId3"/>
              </a:rPr>
              <a:t>https://github.com/hesim-dev/hesim-presentations</a:t>
            </a:r>
            <a:endParaRPr lang="en-US" dirty="0"/>
          </a:p>
          <a:p>
            <a:r>
              <a:rPr lang="en-US" dirty="0"/>
              <a:t>IVI-NSCLC model</a:t>
            </a:r>
          </a:p>
          <a:p>
            <a:pPr lvl="1"/>
            <a:r>
              <a:rPr lang="en-US" dirty="0">
                <a:hlinkClick r:id="rId4"/>
              </a:rPr>
              <a:t>https://innovationvalueinitiative.github.io/IVI-NSCLC/</a:t>
            </a:r>
            <a:endParaRPr lang="en-US" dirty="0"/>
          </a:p>
        </p:txBody>
      </p:sp>
    </p:spTree>
    <p:extLst>
      <p:ext uri="{BB962C8B-B14F-4D97-AF65-F5344CB8AC3E}">
        <p14:creationId xmlns:p14="http://schemas.microsoft.com/office/powerpoint/2010/main" val="1144119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762000"/>
          <a:ext cx="8667750" cy="6762750"/>
          <a:chOff x="476250" y="762000"/>
          <a:chExt cx="8667750" cy="6762750"/>
        </a:xfrm>
      </p:grpSpPr>
      <p:sp>
        <p:nvSpPr>
          <p:cNvPr id="4" name="TextBox 3"/>
          <p:cNvSpPr txBox="1"/>
          <p:nvPr/>
        </p:nvSpPr>
        <p:spPr>
          <a:xfrm>
            <a:off x="1500188" y="571500"/>
            <a:ext cx="6143625" cy="346249"/>
          </a:xfrm>
          <a:prstGeom prst="rect">
            <a:avLst/>
          </a:prstGeom>
          <a:noFill/>
        </p:spPr>
        <p:txBody>
          <a:bodyPr lIns="68580" tIns="34290" rIns="68580" bIns="34290" rtlCol="0">
            <a:spAutoFit/>
          </a:bodyPr>
          <a:lstStyle/>
          <a:p>
            <a:pPr algn="ctr" fontAlgn="base"/>
            <a:r>
              <a:rPr lang="en-US" b="1" i="1">
                <a:solidFill>
                  <a:srgbClr val="333333">
                    <a:alpha val="20000"/>
                  </a:srgbClr>
                </a:solidFill>
                <a:latin typeface="Calibri"/>
              </a:rPr>
              <a:t>Live Content Slide</a:t>
            </a:r>
          </a:p>
        </p:txBody>
      </p:sp>
      <p:sp>
        <p:nvSpPr>
          <p:cNvPr id="2" name="TextBox 1"/>
          <p:cNvSpPr txBox="1"/>
          <p:nvPr/>
        </p:nvSpPr>
        <p:spPr>
          <a:xfrm>
            <a:off x="1500188" y="928687"/>
            <a:ext cx="6143625" cy="276999"/>
          </a:xfrm>
          <a:prstGeom prst="rect">
            <a:avLst/>
          </a:prstGeom>
          <a:noFill/>
        </p:spPr>
        <p:txBody>
          <a:bodyPr lIns="68580" tIns="34290" rIns="68580" bIns="34290" rtlCol="0">
            <a:spAutoFit/>
          </a:bodyPr>
          <a:lstStyle/>
          <a:p>
            <a:pPr algn="ctr" fontAlgn="base"/>
            <a:r>
              <a:rPr lang="en-US" sz="1350" b="1" i="1">
                <a:solidFill>
                  <a:srgbClr val="666666">
                    <a:alpha val="40000"/>
                  </a:srgbClr>
                </a:solidFill>
                <a:latin typeface="Calibri"/>
              </a:rPr>
              <a:t>When playing as a slideshow, this slide will display live content</a:t>
            </a:r>
          </a:p>
        </p:txBody>
      </p:sp>
      <p:sp>
        <p:nvSpPr>
          <p:cNvPr id="3" name="TextBox 2"/>
          <p:cNvSpPr txBox="1"/>
          <p:nvPr/>
        </p:nvSpPr>
        <p:spPr>
          <a:xfrm>
            <a:off x="1500188" y="1500187"/>
            <a:ext cx="6143625" cy="1315745"/>
          </a:xfrm>
          <a:prstGeom prst="rect">
            <a:avLst/>
          </a:prstGeom>
          <a:noFill/>
        </p:spPr>
        <p:txBody>
          <a:bodyPr lIns="68580" tIns="34290" rIns="68580" bIns="34290" rtlCol="0">
            <a:spAutoFit/>
          </a:bodyPr>
          <a:lstStyle/>
          <a:p>
            <a:pPr algn="ctr" fontAlgn="base"/>
            <a:r>
              <a:rPr lang="en-US" sz="2700" b="1">
                <a:solidFill>
                  <a:srgbClr val="C8581B">
                    <a:alpha val="78430"/>
                  </a:srgbClr>
                </a:solidFill>
                <a:latin typeface="Calibri"/>
              </a:rPr>
              <a:t>Poll: Do you think R is better for cost-effectiveness modeling and analysis than Excel?</a:t>
            </a:r>
          </a:p>
        </p:txBody>
      </p:sp>
    </p:spTree>
    <p:extLst>
      <p:ext uri="{BB962C8B-B14F-4D97-AF65-F5344CB8AC3E}">
        <p14:creationId xmlns:p14="http://schemas.microsoft.com/office/powerpoint/2010/main" val="1858268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476250" y="762000"/>
          <a:ext cx="8667750" cy="6762750"/>
          <a:chOff x="476250" y="762000"/>
          <a:chExt cx="8667750" cy="6762750"/>
        </a:xfrm>
      </p:grpSpPr>
      <p:sp>
        <p:nvSpPr>
          <p:cNvPr id="4" name="TextBox 3"/>
          <p:cNvSpPr txBox="1"/>
          <p:nvPr/>
        </p:nvSpPr>
        <p:spPr>
          <a:xfrm>
            <a:off x="1500188" y="571500"/>
            <a:ext cx="6143625" cy="346249"/>
          </a:xfrm>
          <a:prstGeom prst="rect">
            <a:avLst/>
          </a:prstGeom>
          <a:noFill/>
        </p:spPr>
        <p:txBody>
          <a:bodyPr lIns="68580" tIns="34290" rIns="68580" bIns="34290" rtlCol="0">
            <a:spAutoFit/>
          </a:bodyPr>
          <a:lstStyle/>
          <a:p>
            <a:pPr algn="ctr" fontAlgn="base"/>
            <a:r>
              <a:rPr lang="en-US" b="1" i="1">
                <a:solidFill>
                  <a:srgbClr val="333333">
                    <a:alpha val="20000"/>
                  </a:srgbClr>
                </a:solidFill>
                <a:latin typeface="Calibri"/>
              </a:rPr>
              <a:t>Live Content Slide</a:t>
            </a:r>
          </a:p>
        </p:txBody>
      </p:sp>
      <p:sp>
        <p:nvSpPr>
          <p:cNvPr id="2" name="TextBox 1"/>
          <p:cNvSpPr txBox="1"/>
          <p:nvPr/>
        </p:nvSpPr>
        <p:spPr>
          <a:xfrm>
            <a:off x="1500188" y="928687"/>
            <a:ext cx="6143625" cy="276999"/>
          </a:xfrm>
          <a:prstGeom prst="rect">
            <a:avLst/>
          </a:prstGeom>
          <a:noFill/>
        </p:spPr>
        <p:txBody>
          <a:bodyPr lIns="68580" tIns="34290" rIns="68580" bIns="34290" rtlCol="0">
            <a:spAutoFit/>
          </a:bodyPr>
          <a:lstStyle/>
          <a:p>
            <a:pPr algn="ctr" fontAlgn="base"/>
            <a:r>
              <a:rPr lang="en-US" sz="1350" b="1" i="1">
                <a:solidFill>
                  <a:srgbClr val="666666">
                    <a:alpha val="40000"/>
                  </a:srgbClr>
                </a:solidFill>
                <a:latin typeface="Calibri"/>
              </a:rPr>
              <a:t>When playing as a slideshow, this slide will display live content</a:t>
            </a:r>
          </a:p>
        </p:txBody>
      </p:sp>
      <p:sp>
        <p:nvSpPr>
          <p:cNvPr id="3" name="TextBox 2"/>
          <p:cNvSpPr txBox="1"/>
          <p:nvPr/>
        </p:nvSpPr>
        <p:spPr>
          <a:xfrm>
            <a:off x="1500188" y="1500187"/>
            <a:ext cx="6143625" cy="1315745"/>
          </a:xfrm>
          <a:prstGeom prst="rect">
            <a:avLst/>
          </a:prstGeom>
          <a:noFill/>
        </p:spPr>
        <p:txBody>
          <a:bodyPr lIns="68580" tIns="34290" rIns="68580" bIns="34290" rtlCol="0">
            <a:spAutoFit/>
          </a:bodyPr>
          <a:lstStyle/>
          <a:p>
            <a:pPr algn="ctr" fontAlgn="base"/>
            <a:r>
              <a:rPr lang="en-US" sz="2700" b="1">
                <a:solidFill>
                  <a:srgbClr val="C8581B">
                    <a:alpha val="78430"/>
                  </a:srgbClr>
                </a:solidFill>
                <a:latin typeface="Calibri"/>
              </a:rPr>
              <a:t>Pre/Post Comparison: Do you think R is better for cost-effectiveness modeling and analysis than Excel?  </a:t>
            </a:r>
          </a:p>
        </p:txBody>
      </p:sp>
    </p:spTree>
    <p:extLst>
      <p:ext uri="{BB962C8B-B14F-4D97-AF65-F5344CB8AC3E}">
        <p14:creationId xmlns:p14="http://schemas.microsoft.com/office/powerpoint/2010/main" val="329500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3155-90E7-2645-AD9C-494FE45AF0FD}"/>
              </a:ext>
            </a:extLst>
          </p:cNvPr>
          <p:cNvSpPr>
            <a:spLocks noGrp="1"/>
          </p:cNvSpPr>
          <p:nvPr>
            <p:ph type="title"/>
          </p:nvPr>
        </p:nvSpPr>
        <p:spPr>
          <a:xfrm>
            <a:off x="457200" y="0"/>
            <a:ext cx="7616825" cy="583921"/>
          </a:xfrm>
        </p:spPr>
        <p:txBody>
          <a:bodyPr/>
          <a:lstStyle/>
          <a:p>
            <a:r>
              <a:rPr lang="en-US" dirty="0"/>
              <a:t>Oncology</a:t>
            </a:r>
          </a:p>
        </p:txBody>
      </p:sp>
      <p:pic>
        <p:nvPicPr>
          <p:cNvPr id="5" name="Picture 4">
            <a:extLst>
              <a:ext uri="{FF2B5EF4-FFF2-40B4-BE49-F238E27FC236}">
                <a16:creationId xmlns:a16="http://schemas.microsoft.com/office/drawing/2014/main" id="{3B277B77-943C-7C46-A4AB-66147C30F101}"/>
              </a:ext>
            </a:extLst>
          </p:cNvPr>
          <p:cNvPicPr>
            <a:picLocks noChangeAspect="1"/>
          </p:cNvPicPr>
          <p:nvPr/>
        </p:nvPicPr>
        <p:blipFill>
          <a:blip r:embed="rId3"/>
          <a:stretch>
            <a:fillRect/>
          </a:stretch>
        </p:blipFill>
        <p:spPr>
          <a:xfrm>
            <a:off x="3067661" y="919177"/>
            <a:ext cx="3135085" cy="724055"/>
          </a:xfrm>
          <a:prstGeom prst="rect">
            <a:avLst/>
          </a:prstGeom>
        </p:spPr>
      </p:pic>
      <p:sp>
        <p:nvSpPr>
          <p:cNvPr id="6" name="TextBox 5">
            <a:extLst>
              <a:ext uri="{FF2B5EF4-FFF2-40B4-BE49-F238E27FC236}">
                <a16:creationId xmlns:a16="http://schemas.microsoft.com/office/drawing/2014/main" id="{61E1FE20-29A6-1045-9BA9-DBEADA638764}"/>
              </a:ext>
            </a:extLst>
          </p:cNvPr>
          <p:cNvSpPr txBox="1"/>
          <p:nvPr/>
        </p:nvSpPr>
        <p:spPr>
          <a:xfrm>
            <a:off x="424543" y="583921"/>
            <a:ext cx="5094514" cy="502557"/>
          </a:xfrm>
          <a:prstGeom prst="rect">
            <a:avLst/>
          </a:prstGeom>
          <a:noFill/>
        </p:spPr>
        <p:txBody>
          <a:bodyPr wrap="square" lIns="0" tIns="0" rIns="0" bIns="0" rtlCol="0">
            <a:noAutofit/>
          </a:bodyPr>
          <a:lstStyle/>
          <a:p>
            <a:r>
              <a:rPr lang="en-US" sz="1600" dirty="0">
                <a:solidFill>
                  <a:schemeClr val="tx1"/>
                </a:solidFill>
              </a:rPr>
              <a:t>Preferred economic model structure: multi-state model</a:t>
            </a:r>
          </a:p>
        </p:txBody>
      </p:sp>
      <p:grpSp>
        <p:nvGrpSpPr>
          <p:cNvPr id="23" name="Group 22">
            <a:extLst>
              <a:ext uri="{FF2B5EF4-FFF2-40B4-BE49-F238E27FC236}">
                <a16:creationId xmlns:a16="http://schemas.microsoft.com/office/drawing/2014/main" id="{81A978B3-A88D-D845-9009-D1EC64DD889C}"/>
              </a:ext>
            </a:extLst>
          </p:cNvPr>
          <p:cNvGrpSpPr/>
          <p:nvPr/>
        </p:nvGrpSpPr>
        <p:grpSpPr>
          <a:xfrm>
            <a:off x="229434" y="2439960"/>
            <a:ext cx="2514600" cy="1000294"/>
            <a:chOff x="229434" y="2439960"/>
            <a:chExt cx="2514600" cy="1000294"/>
          </a:xfrm>
        </p:grpSpPr>
        <p:sp>
          <p:nvSpPr>
            <p:cNvPr id="8" name="Up Arrow 7">
              <a:extLst>
                <a:ext uri="{FF2B5EF4-FFF2-40B4-BE49-F238E27FC236}">
                  <a16:creationId xmlns:a16="http://schemas.microsoft.com/office/drawing/2014/main" id="{228C621D-8343-634A-9DA3-AD431DDC20B6}"/>
                </a:ext>
              </a:extLst>
            </p:cNvPr>
            <p:cNvSpPr/>
            <p:nvPr/>
          </p:nvSpPr>
          <p:spPr>
            <a:xfrm>
              <a:off x="1131038" y="3059361"/>
              <a:ext cx="244928" cy="380893"/>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A9A7385-536B-9741-AD0A-1CEBCCD063DC}"/>
                </a:ext>
              </a:extLst>
            </p:cNvPr>
            <p:cNvSpPr txBox="1"/>
            <p:nvPr/>
          </p:nvSpPr>
          <p:spPr>
            <a:xfrm>
              <a:off x="229434" y="2439960"/>
              <a:ext cx="2514600" cy="502557"/>
            </a:xfrm>
            <a:prstGeom prst="rect">
              <a:avLst/>
            </a:prstGeom>
            <a:noFill/>
          </p:spPr>
          <p:txBody>
            <a:bodyPr wrap="square" lIns="0" tIns="0" rIns="0" bIns="0" rtlCol="0">
              <a:noAutofit/>
            </a:bodyPr>
            <a:lstStyle/>
            <a:p>
              <a:r>
                <a:rPr lang="en-US" sz="1400" dirty="0">
                  <a:solidFill>
                    <a:schemeClr val="tx1"/>
                  </a:solidFill>
                </a:rPr>
                <a:t>Economic model</a:t>
              </a:r>
            </a:p>
            <a:p>
              <a:pPr marL="285750" indent="-285750">
                <a:buFont typeface="Arial" panose="020B0604020202020204" pitchFamily="34" charset="0"/>
                <a:buChar char="•"/>
              </a:pPr>
              <a:r>
                <a:rPr lang="en-US" sz="1200" dirty="0">
                  <a:solidFill>
                    <a:schemeClr val="tx1"/>
                  </a:solidFill>
                </a:rPr>
                <a:t>Partitioned survival model</a:t>
              </a:r>
            </a:p>
          </p:txBody>
        </p:sp>
      </p:grpSp>
      <p:grpSp>
        <p:nvGrpSpPr>
          <p:cNvPr id="22" name="Group 21">
            <a:extLst>
              <a:ext uri="{FF2B5EF4-FFF2-40B4-BE49-F238E27FC236}">
                <a16:creationId xmlns:a16="http://schemas.microsoft.com/office/drawing/2014/main" id="{4CB6147D-0B9C-A34D-BE4A-84B622C79FD1}"/>
              </a:ext>
            </a:extLst>
          </p:cNvPr>
          <p:cNvGrpSpPr/>
          <p:nvPr/>
        </p:nvGrpSpPr>
        <p:grpSpPr>
          <a:xfrm>
            <a:off x="130629" y="1812471"/>
            <a:ext cx="3669776" cy="3238604"/>
            <a:chOff x="130629" y="1812471"/>
            <a:chExt cx="3669776" cy="3238604"/>
          </a:xfrm>
        </p:grpSpPr>
        <p:sp>
          <p:nvSpPr>
            <p:cNvPr id="7" name="TextBox 6">
              <a:extLst>
                <a:ext uri="{FF2B5EF4-FFF2-40B4-BE49-F238E27FC236}">
                  <a16:creationId xmlns:a16="http://schemas.microsoft.com/office/drawing/2014/main" id="{843740C3-6382-B34A-BE94-B6F64050163A}"/>
                </a:ext>
              </a:extLst>
            </p:cNvPr>
            <p:cNvSpPr txBox="1"/>
            <p:nvPr/>
          </p:nvSpPr>
          <p:spPr>
            <a:xfrm>
              <a:off x="229434" y="3665779"/>
              <a:ext cx="3444495" cy="724055"/>
            </a:xfrm>
            <a:prstGeom prst="rect">
              <a:avLst/>
            </a:prstGeom>
            <a:noFill/>
          </p:spPr>
          <p:txBody>
            <a:bodyPr wrap="square" lIns="0" tIns="0" rIns="0" bIns="0" rtlCol="0">
              <a:noAutofit/>
            </a:bodyPr>
            <a:lstStyle/>
            <a:p>
              <a:r>
                <a:rPr lang="en-US" sz="1400" dirty="0">
                  <a:solidFill>
                    <a:schemeClr val="tx1"/>
                  </a:solidFill>
                </a:rPr>
                <a:t>Evidence synthesis </a:t>
              </a:r>
            </a:p>
            <a:p>
              <a:pPr marL="285750" indent="-285750">
                <a:lnSpc>
                  <a:spcPts val="1820"/>
                </a:lnSpc>
                <a:buFont typeface="Arial" panose="020B0604020202020204" pitchFamily="34" charset="0"/>
                <a:buChar char="•"/>
              </a:pPr>
              <a:r>
                <a:rPr lang="en-US" sz="1100" dirty="0"/>
                <a:t>Typical s</a:t>
              </a:r>
              <a:r>
                <a:rPr lang="en-US" sz="1100" dirty="0">
                  <a:solidFill>
                    <a:schemeClr val="tx1"/>
                  </a:solidFill>
                </a:rPr>
                <a:t>ource data: KM curves, hazard ratios</a:t>
              </a:r>
            </a:p>
            <a:p>
              <a:pPr marL="285750" indent="-285750">
                <a:lnSpc>
                  <a:spcPts val="1820"/>
                </a:lnSpc>
                <a:buFont typeface="Arial" panose="020B0604020202020204" pitchFamily="34" charset="0"/>
                <a:buChar char="•"/>
              </a:pPr>
              <a:r>
                <a:rPr lang="en-US" sz="1100" dirty="0">
                  <a:solidFill>
                    <a:schemeClr val="tx1"/>
                  </a:solidFill>
                </a:rPr>
                <a:t>Meta-analysis of baseline hazard</a:t>
              </a:r>
              <a:r>
                <a:rPr lang="en-US" sz="1100" dirty="0"/>
                <a:t> function for PFS and OS</a:t>
              </a:r>
            </a:p>
            <a:p>
              <a:pPr marL="285750" indent="-285750">
                <a:lnSpc>
                  <a:spcPts val="1820"/>
                </a:lnSpc>
                <a:buFont typeface="Arial" panose="020B0604020202020204" pitchFamily="34" charset="0"/>
                <a:buChar char="•"/>
              </a:pPr>
              <a:r>
                <a:rPr lang="en-US" sz="1100" dirty="0">
                  <a:solidFill>
                    <a:schemeClr val="tx1"/>
                  </a:solidFill>
                </a:rPr>
                <a:t>Network meta-analysis of (time-varying) hazard ratios for PFS and OS</a:t>
              </a:r>
            </a:p>
          </p:txBody>
        </p:sp>
        <p:sp>
          <p:nvSpPr>
            <p:cNvPr id="12" name="Rectangle 11">
              <a:extLst>
                <a:ext uri="{FF2B5EF4-FFF2-40B4-BE49-F238E27FC236}">
                  <a16:creationId xmlns:a16="http://schemas.microsoft.com/office/drawing/2014/main" id="{FF9C4DEC-FC33-D446-AC85-43B4CD3A18BA}"/>
                </a:ext>
              </a:extLst>
            </p:cNvPr>
            <p:cNvSpPr/>
            <p:nvPr/>
          </p:nvSpPr>
          <p:spPr>
            <a:xfrm>
              <a:off x="130629" y="1812471"/>
              <a:ext cx="3669776" cy="3238604"/>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086DE92-11C1-9A46-8906-8BB169730ACA}"/>
                </a:ext>
              </a:extLst>
            </p:cNvPr>
            <p:cNvSpPr txBox="1"/>
            <p:nvPr/>
          </p:nvSpPr>
          <p:spPr>
            <a:xfrm>
              <a:off x="175213" y="1920769"/>
              <a:ext cx="2156579" cy="274753"/>
            </a:xfrm>
            <a:prstGeom prst="rect">
              <a:avLst/>
            </a:prstGeom>
            <a:noFill/>
          </p:spPr>
          <p:txBody>
            <a:bodyPr wrap="square" lIns="0" tIns="0" rIns="0" bIns="0" rtlCol="0">
              <a:noAutofit/>
            </a:bodyPr>
            <a:lstStyle/>
            <a:p>
              <a:r>
                <a:rPr lang="en-US" sz="1400" b="1" dirty="0">
                  <a:solidFill>
                    <a:schemeClr val="tx1"/>
                  </a:solidFill>
                </a:rPr>
                <a:t>Common practice</a:t>
              </a:r>
              <a:endParaRPr lang="en-US" sz="1200" b="1" dirty="0">
                <a:solidFill>
                  <a:schemeClr val="tx1"/>
                </a:solidFill>
              </a:endParaRPr>
            </a:p>
          </p:txBody>
        </p:sp>
      </p:grpSp>
      <p:grpSp>
        <p:nvGrpSpPr>
          <p:cNvPr id="11" name="Group 10">
            <a:extLst>
              <a:ext uri="{FF2B5EF4-FFF2-40B4-BE49-F238E27FC236}">
                <a16:creationId xmlns:a16="http://schemas.microsoft.com/office/drawing/2014/main" id="{278B5525-D8E0-8F44-9ED0-2A9597BF634A}"/>
              </a:ext>
            </a:extLst>
          </p:cNvPr>
          <p:cNvGrpSpPr/>
          <p:nvPr/>
        </p:nvGrpSpPr>
        <p:grpSpPr>
          <a:xfrm>
            <a:off x="4074407" y="3482846"/>
            <a:ext cx="4246696" cy="1449996"/>
            <a:chOff x="4074407" y="3482846"/>
            <a:chExt cx="4246696" cy="1449996"/>
          </a:xfrm>
        </p:grpSpPr>
        <p:pic>
          <p:nvPicPr>
            <p:cNvPr id="21" name="Picture 20">
              <a:extLst>
                <a:ext uri="{FF2B5EF4-FFF2-40B4-BE49-F238E27FC236}">
                  <a16:creationId xmlns:a16="http://schemas.microsoft.com/office/drawing/2014/main" id="{26343AC6-F163-6640-8546-54D83CAD70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7082" y="3547547"/>
              <a:ext cx="1924021" cy="1385295"/>
            </a:xfrm>
            <a:prstGeom prst="rect">
              <a:avLst/>
            </a:prstGeom>
          </p:spPr>
        </p:pic>
        <p:grpSp>
          <p:nvGrpSpPr>
            <p:cNvPr id="20" name="Group 19">
              <a:extLst>
                <a:ext uri="{FF2B5EF4-FFF2-40B4-BE49-F238E27FC236}">
                  <a16:creationId xmlns:a16="http://schemas.microsoft.com/office/drawing/2014/main" id="{35C12D88-24E2-6142-8188-DA3026D2F4E1}"/>
                </a:ext>
              </a:extLst>
            </p:cNvPr>
            <p:cNvGrpSpPr/>
            <p:nvPr/>
          </p:nvGrpSpPr>
          <p:grpSpPr>
            <a:xfrm>
              <a:off x="4074407" y="3482846"/>
              <a:ext cx="2322675" cy="1023677"/>
              <a:chOff x="4929118" y="3783227"/>
              <a:chExt cx="2322675" cy="1023677"/>
            </a:xfrm>
          </p:grpSpPr>
          <p:pic>
            <p:nvPicPr>
              <p:cNvPr id="3" name="Picture 2">
                <a:extLst>
                  <a:ext uri="{FF2B5EF4-FFF2-40B4-BE49-F238E27FC236}">
                    <a16:creationId xmlns:a16="http://schemas.microsoft.com/office/drawing/2014/main" id="{F6A3713B-4688-8D4B-98E3-633A5579A9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5446" y="4274248"/>
                <a:ext cx="2306347" cy="532656"/>
              </a:xfrm>
              <a:prstGeom prst="rect">
                <a:avLst/>
              </a:prstGeom>
            </p:spPr>
          </p:pic>
          <p:sp>
            <p:nvSpPr>
              <p:cNvPr id="10" name="TextBox 9">
                <a:extLst>
                  <a:ext uri="{FF2B5EF4-FFF2-40B4-BE49-F238E27FC236}">
                    <a16:creationId xmlns:a16="http://schemas.microsoft.com/office/drawing/2014/main" id="{C9B05DA4-E5F9-844B-AAC5-718714C70439}"/>
                  </a:ext>
                </a:extLst>
              </p:cNvPr>
              <p:cNvSpPr txBox="1"/>
              <p:nvPr/>
            </p:nvSpPr>
            <p:spPr>
              <a:xfrm>
                <a:off x="4929118" y="3783227"/>
                <a:ext cx="1753282" cy="362028"/>
              </a:xfrm>
              <a:prstGeom prst="rect">
                <a:avLst/>
              </a:prstGeom>
              <a:noFill/>
            </p:spPr>
            <p:txBody>
              <a:bodyPr wrap="square" lIns="0" tIns="0" rIns="0" bIns="0" rtlCol="0">
                <a:noAutofit/>
              </a:bodyPr>
              <a:lstStyle/>
              <a:p>
                <a:r>
                  <a:rPr lang="en-US" sz="1400" dirty="0">
                    <a:solidFill>
                      <a:schemeClr val="tx1"/>
                    </a:solidFill>
                  </a:rPr>
                  <a:t>Evidence synthesis </a:t>
                </a:r>
              </a:p>
            </p:txBody>
          </p:sp>
        </p:grpSp>
      </p:grpSp>
      <p:sp>
        <p:nvSpPr>
          <p:cNvPr id="14" name="Rectangle 13">
            <a:extLst>
              <a:ext uri="{FF2B5EF4-FFF2-40B4-BE49-F238E27FC236}">
                <a16:creationId xmlns:a16="http://schemas.microsoft.com/office/drawing/2014/main" id="{F02102DB-3FBA-1E47-8A98-59A151A82925}"/>
              </a:ext>
            </a:extLst>
          </p:cNvPr>
          <p:cNvSpPr/>
          <p:nvPr/>
        </p:nvSpPr>
        <p:spPr>
          <a:xfrm>
            <a:off x="3963132" y="1812471"/>
            <a:ext cx="4357971" cy="3238604"/>
          </a:xfrm>
          <a:prstGeom prst="rect">
            <a:avLst/>
          </a:prstGeom>
          <a:no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98F12D-DEF9-5242-A03D-B3F86339C6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9057" y="2338134"/>
            <a:ext cx="2475808" cy="571793"/>
          </a:xfrm>
          <a:prstGeom prst="rect">
            <a:avLst/>
          </a:prstGeom>
        </p:spPr>
      </p:pic>
      <p:sp>
        <p:nvSpPr>
          <p:cNvPr id="15" name="TextBox 14">
            <a:extLst>
              <a:ext uri="{FF2B5EF4-FFF2-40B4-BE49-F238E27FC236}">
                <a16:creationId xmlns:a16="http://schemas.microsoft.com/office/drawing/2014/main" id="{A9DE288F-0144-0C42-8ECB-19822FEC9C8F}"/>
              </a:ext>
            </a:extLst>
          </p:cNvPr>
          <p:cNvSpPr txBox="1"/>
          <p:nvPr/>
        </p:nvSpPr>
        <p:spPr>
          <a:xfrm>
            <a:off x="4074407" y="2400089"/>
            <a:ext cx="2514600" cy="502557"/>
          </a:xfrm>
          <a:prstGeom prst="rect">
            <a:avLst/>
          </a:prstGeom>
          <a:noFill/>
        </p:spPr>
        <p:txBody>
          <a:bodyPr wrap="square" lIns="0" tIns="0" rIns="0" bIns="0" rtlCol="0">
            <a:noAutofit/>
          </a:bodyPr>
          <a:lstStyle/>
          <a:p>
            <a:r>
              <a:rPr lang="en-US" sz="1400" dirty="0">
                <a:solidFill>
                  <a:schemeClr val="tx1"/>
                </a:solidFill>
              </a:rPr>
              <a:t>Economic model</a:t>
            </a:r>
          </a:p>
        </p:txBody>
      </p:sp>
      <p:sp>
        <p:nvSpPr>
          <p:cNvPr id="16" name="Up Arrow 15">
            <a:extLst>
              <a:ext uri="{FF2B5EF4-FFF2-40B4-BE49-F238E27FC236}">
                <a16:creationId xmlns:a16="http://schemas.microsoft.com/office/drawing/2014/main" id="{19506D8C-6323-1E45-A7D4-A31A5869F5E9}"/>
              </a:ext>
            </a:extLst>
          </p:cNvPr>
          <p:cNvSpPr/>
          <p:nvPr/>
        </p:nvSpPr>
        <p:spPr>
          <a:xfrm>
            <a:off x="4706120" y="2799908"/>
            <a:ext cx="244928" cy="380893"/>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29D4C28-9576-3B4F-832F-7CB2A11712CF}"/>
              </a:ext>
            </a:extLst>
          </p:cNvPr>
          <p:cNvSpPr txBox="1"/>
          <p:nvPr/>
        </p:nvSpPr>
        <p:spPr>
          <a:xfrm>
            <a:off x="4074407" y="1927426"/>
            <a:ext cx="2156579" cy="274753"/>
          </a:xfrm>
          <a:prstGeom prst="rect">
            <a:avLst/>
          </a:prstGeom>
          <a:noFill/>
        </p:spPr>
        <p:txBody>
          <a:bodyPr wrap="square" lIns="0" tIns="0" rIns="0" bIns="0" rtlCol="0">
            <a:noAutofit/>
          </a:bodyPr>
          <a:lstStyle/>
          <a:p>
            <a:r>
              <a:rPr lang="en-US" sz="1400" b="1" dirty="0">
                <a:solidFill>
                  <a:srgbClr val="00B0F0"/>
                </a:solidFill>
              </a:rPr>
              <a:t>Why not this?</a:t>
            </a:r>
            <a:endParaRPr lang="en-US" sz="1200" b="1" dirty="0">
              <a:solidFill>
                <a:srgbClr val="00B0F0"/>
              </a:solidFill>
            </a:endParaRPr>
          </a:p>
        </p:txBody>
      </p:sp>
    </p:spTree>
    <p:extLst>
      <p:ext uri="{BB962C8B-B14F-4D97-AF65-F5344CB8AC3E}">
        <p14:creationId xmlns:p14="http://schemas.microsoft.com/office/powerpoint/2010/main" val="284445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8" grpId="0"/>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7059</TotalTime>
  <Words>3320</Words>
  <Application>Microsoft Macintosh PowerPoint</Application>
  <PresentationFormat>On-screen Show (16:9)</PresentationFormat>
  <Paragraphs>483</Paragraphs>
  <Slides>77</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5" baseType="lpstr">
      <vt:lpstr>Arial</vt:lpstr>
      <vt:lpstr>Calibri</vt:lpstr>
      <vt:lpstr>Helvetica</vt:lpstr>
      <vt:lpstr>Lucida Console</vt:lpstr>
      <vt:lpstr>Menlo</vt:lpstr>
      <vt:lpstr>Wingdings</vt:lpstr>
      <vt:lpstr>PFV_PPT_template_16x9_V2</vt:lpstr>
      <vt:lpstr>Equation</vt:lpstr>
      <vt:lpstr>EXCEL WITH YOUR ECONOMIC MODELS IN R</vt:lpstr>
      <vt:lpstr>Today’s speakers</vt:lpstr>
      <vt:lpstr>PowerPoint Presentation</vt:lpstr>
      <vt:lpstr>PowerPoint Presentation</vt:lpstr>
      <vt:lpstr>PowerPoint Presentation</vt:lpstr>
      <vt:lpstr>Criteria that economic models should strive to meet</vt:lpstr>
      <vt:lpstr>Common practice – 2-step approach</vt:lpstr>
      <vt:lpstr>Plugging in model input parameter estimates</vt:lpstr>
      <vt:lpstr>Oncology</vt:lpstr>
      <vt:lpstr>Quantifying decision uncertainty as a function of parameter uncertainty and structural uncertainty</vt:lpstr>
      <vt:lpstr>Transparency &amp; reproducibility</vt:lpstr>
      <vt:lpstr>Excel-based models</vt:lpstr>
      <vt:lpstr>Excel-based models</vt:lpstr>
      <vt:lpstr>Where is Waldo</vt:lpstr>
      <vt:lpstr>What do we mean with model transparency? </vt:lpstr>
      <vt:lpstr>Alternative</vt:lpstr>
      <vt:lpstr>hesim</vt:lpstr>
      <vt:lpstr>Increasing transparency with reproducible scripts</vt:lpstr>
      <vt:lpstr>Increasing transparency with reproducible scripts</vt:lpstr>
      <vt:lpstr>User friendly interfaces</vt:lpstr>
      <vt:lpstr>User friendly interfaces</vt:lpstr>
      <vt:lpstr>Code testing</vt:lpstr>
      <vt:lpstr>Time to change?</vt:lpstr>
      <vt:lpstr>PowerPoint Presentation</vt:lpstr>
      <vt:lpstr>Modeling in Excel</vt:lpstr>
      <vt:lpstr>Modeling in Excel</vt:lpstr>
      <vt:lpstr>PowerPoint Presentation</vt:lpstr>
      <vt:lpstr>PowerPoint Presentation</vt:lpstr>
      <vt:lpstr>PowerPoint Presentation</vt:lpstr>
      <vt:lpstr>PowerPoint Presentation</vt:lpstr>
      <vt:lpstr>Criticisms</vt:lpstr>
      <vt:lpstr>PowerPoint Presentation</vt:lpstr>
      <vt:lpstr>What is R</vt:lpstr>
      <vt:lpstr>Programing in R</vt:lpstr>
      <vt:lpstr>PowerPoint Presentation</vt:lpstr>
      <vt:lpstr>PowerPoint Presentation</vt:lpstr>
      <vt:lpstr>PowerPoint Presentation</vt:lpstr>
      <vt:lpstr>PowerPoint Presentation</vt:lpstr>
      <vt:lpstr>PowerPoint Presentation</vt:lpstr>
      <vt:lpstr>State Occupancy (Matrix Arithmetic) </vt:lpstr>
      <vt:lpstr>State Occupancy (Matrix Arithmetic) </vt:lpstr>
      <vt:lpstr>Compute Costs (Brute Force)</vt:lpstr>
      <vt:lpstr>Compute Effects (Function)</vt:lpstr>
      <vt:lpstr>ICER</vt:lpstr>
      <vt:lpstr>Can we rely on others to do this for us?</vt:lpstr>
      <vt:lpstr>Package: heroMod (Health Economic Evaluation Modeling) </vt:lpstr>
      <vt:lpstr>define_transition</vt:lpstr>
      <vt:lpstr>define_state</vt:lpstr>
      <vt:lpstr>define_parameters</vt:lpstr>
      <vt:lpstr>Run_model</vt:lpstr>
      <vt:lpstr>Built in Graphics</vt:lpstr>
      <vt:lpstr>Built in Graphics</vt:lpstr>
      <vt:lpstr>So why R?</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lpstr>So why R?</vt:lpstr>
      <vt:lpstr>Resources</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380</cp:revision>
  <cp:lastPrinted>2019-06-07T19:51:54Z</cp:lastPrinted>
  <dcterms:created xsi:type="dcterms:W3CDTF">2014-12-05T18:34:48Z</dcterms:created>
  <dcterms:modified xsi:type="dcterms:W3CDTF">2019-06-07T19:53:06Z</dcterms:modified>
  <cp:category/>
</cp:coreProperties>
</file>